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svg" ContentType="image/svg+xml"/>
  <Override PartName="/ppt/media/image3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86" r:id="rId3"/>
    <p:sldId id="487" r:id="rId5"/>
    <p:sldId id="488" r:id="rId6"/>
    <p:sldId id="528" r:id="rId7"/>
    <p:sldId id="529" r:id="rId8"/>
    <p:sldId id="539" r:id="rId9"/>
    <p:sldId id="565" r:id="rId10"/>
    <p:sldId id="540" r:id="rId11"/>
    <p:sldId id="552" r:id="rId12"/>
    <p:sldId id="550" r:id="rId13"/>
    <p:sldId id="566" r:id="rId14"/>
    <p:sldId id="545" r:id="rId15"/>
    <p:sldId id="567" r:id="rId16"/>
    <p:sldId id="568" r:id="rId17"/>
    <p:sldId id="557" r:id="rId18"/>
    <p:sldId id="569" r:id="rId19"/>
    <p:sldId id="563" r:id="rId20"/>
    <p:sldId id="564" r:id="rId21"/>
    <p:sldId id="553"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FFCC66"/>
    <a:srgbClr val="990100"/>
    <a:srgbClr val="6600CC"/>
    <a:srgbClr val="9966FF"/>
    <a:srgbClr val="CC99FF"/>
    <a:srgbClr val="9C0100"/>
    <a:srgbClr val="CC0000"/>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4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0CF34-5466-4C09-8B8B-5A958BCAE9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D3EEB3-6DEA-48F1-9CD4-EDC2A04DB05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849147" y="6382534"/>
            <a:ext cx="1093711" cy="369332"/>
          </a:xfrm>
          <a:prstGeom prst="rect">
            <a:avLst/>
          </a:prstGeom>
        </p:spPr>
        <p:txBody>
          <a:bodyPr lIns="91440" tIns="45720" rIns="91440" bIns="45720"/>
          <a:lstStyle/>
          <a:p>
            <a:pPr algn="ctr">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600">
                <a:solidFill>
                  <a:schemeClr val="tx1">
                    <a:lumMod val="65000"/>
                    <a:lumOff val="35000"/>
                  </a:schemeClr>
                </a:solidFill>
              </a:rPr>
            </a:fld>
            <a:r>
              <a:rPr lang="zh-CN" altLang="en-US" sz="1600" dirty="0">
                <a:solidFill>
                  <a:schemeClr val="tx1">
                    <a:lumMod val="65000"/>
                    <a:lumOff val="35000"/>
                  </a:schemeClr>
                </a:solidFill>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页</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endParaRPr lang="zh-CN" altLang="en-US"/>
          </a:p>
        </p:txBody>
      </p:sp>
      <p:sp>
        <p:nvSpPr>
          <p:cNvPr id="3" name="矩形 2"/>
          <p:cNvSpPr/>
          <p:nvPr userDrawn="1"/>
        </p:nvSpPr>
        <p:spPr>
          <a:xfrm>
            <a:off x="10330283" y="6529705"/>
            <a:ext cx="1033515" cy="296876"/>
          </a:xfrm>
          <a:prstGeom prst="rect">
            <a:avLst/>
          </a:prstGeom>
        </p:spPr>
        <p:txBody>
          <a:bodyPr wrap="square">
            <a:spAutoFit/>
          </a:bodyPr>
          <a:lstStyle/>
          <a:p>
            <a:pPr defTabSz="1219200"/>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模板下载：</a:t>
            </a:r>
            <a:r>
              <a:rPr lang="en-US" altLang="zh-CN" sz="135" dirty="0">
                <a:solidFill>
                  <a:prstClr val="white"/>
                </a:solidFill>
                <a:latin typeface="Calibri" panose="020F0502020204030204"/>
                <a:ea typeface="宋体" panose="02010600030101010101" pitchFamily="2" charset="-122"/>
              </a:rPr>
              <a:t>www.1ppt.com/moban/     </a:t>
            </a:r>
            <a:r>
              <a:rPr lang="zh-CN" altLang="en-US" sz="135" dirty="0">
                <a:solidFill>
                  <a:prstClr val="white"/>
                </a:solidFill>
                <a:latin typeface="Calibri" panose="020F0502020204030204"/>
                <a:ea typeface="宋体" panose="02010600030101010101" pitchFamily="2" charset="-122"/>
              </a:rPr>
              <a:t>行业</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www.1ppt.com/hangye/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节日</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www.1ppt.com/jieri/           PPT</a:t>
            </a:r>
            <a:r>
              <a:rPr lang="zh-CN" altLang="en-US" sz="135" dirty="0">
                <a:solidFill>
                  <a:prstClr val="white"/>
                </a:solidFill>
                <a:latin typeface="Calibri" panose="020F0502020204030204"/>
                <a:ea typeface="宋体" panose="02010600030101010101" pitchFamily="2" charset="-122"/>
              </a:rPr>
              <a:t>素材下载：</a:t>
            </a:r>
            <a:r>
              <a:rPr lang="en-US" altLang="zh-CN" sz="135" dirty="0">
                <a:solidFill>
                  <a:prstClr val="white"/>
                </a:solidFill>
                <a:latin typeface="Calibri" panose="020F0502020204030204"/>
                <a:ea typeface="宋体" panose="02010600030101010101" pitchFamily="2" charset="-122"/>
              </a:rPr>
              <a:t>www.1ppt.com/sucai/</a:t>
            </a:r>
            <a:endParaRPr lang="en-US" altLang="zh-CN" sz="135" dirty="0">
              <a:solidFill>
                <a:prstClr val="white"/>
              </a:solidFill>
              <a:latin typeface="Calibri" panose="020F0502020204030204"/>
              <a:ea typeface="宋体" panose="02010600030101010101" pitchFamily="2" charset="-122"/>
            </a:endParaRPr>
          </a:p>
          <a:p>
            <a:pPr defTabSz="1219200"/>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背景图片：</a:t>
            </a:r>
            <a:r>
              <a:rPr lang="en-US" altLang="zh-CN" sz="135" dirty="0">
                <a:solidFill>
                  <a:prstClr val="white"/>
                </a:solidFill>
                <a:latin typeface="Calibri" panose="020F0502020204030204"/>
                <a:ea typeface="宋体" panose="02010600030101010101" pitchFamily="2" charset="-122"/>
              </a:rPr>
              <a:t>www.1ppt.com/beijing/      PPT</a:t>
            </a:r>
            <a:r>
              <a:rPr lang="zh-CN" altLang="en-US" sz="135" dirty="0">
                <a:solidFill>
                  <a:prstClr val="white"/>
                </a:solidFill>
                <a:latin typeface="Calibri" panose="020F0502020204030204"/>
                <a:ea typeface="宋体" panose="02010600030101010101" pitchFamily="2" charset="-122"/>
              </a:rPr>
              <a:t>图表下载：</a:t>
            </a:r>
            <a:r>
              <a:rPr lang="en-US" altLang="zh-CN" sz="135" dirty="0">
                <a:solidFill>
                  <a:prstClr val="white"/>
                </a:solidFill>
                <a:latin typeface="Calibri" panose="020F0502020204030204"/>
                <a:ea typeface="宋体" panose="02010600030101010101" pitchFamily="2" charset="-122"/>
              </a:rPr>
              <a:t>www.1ppt.com/tubiao/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优秀</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下载：</a:t>
            </a:r>
            <a:r>
              <a:rPr lang="en-US" altLang="zh-CN" sz="135" dirty="0">
                <a:solidFill>
                  <a:prstClr val="white"/>
                </a:solidFill>
                <a:latin typeface="Calibri" panose="020F0502020204030204"/>
                <a:ea typeface="宋体" panose="02010600030101010101" pitchFamily="2" charset="-122"/>
              </a:rPr>
              <a:t>www.1ppt.com/xiazai/        PPT</a:t>
            </a:r>
            <a:r>
              <a:rPr lang="zh-CN" altLang="en-US" sz="135" dirty="0">
                <a:solidFill>
                  <a:prstClr val="white"/>
                </a:solidFill>
                <a:latin typeface="Calibri" panose="020F0502020204030204"/>
                <a:ea typeface="宋体" panose="02010600030101010101" pitchFamily="2" charset="-122"/>
              </a:rPr>
              <a:t>教程： </a:t>
            </a:r>
            <a:r>
              <a:rPr lang="en-US" altLang="zh-CN" sz="135" dirty="0">
                <a:solidFill>
                  <a:prstClr val="white"/>
                </a:solidFill>
                <a:latin typeface="Calibri" panose="020F0502020204030204"/>
                <a:ea typeface="宋体" panose="02010600030101010101" pitchFamily="2" charset="-122"/>
              </a:rPr>
              <a:t>www.1ppt.com/powerpoint/      </a:t>
            </a:r>
            <a:endParaRPr lang="en-US" altLang="zh-CN" sz="135" dirty="0">
              <a:solidFill>
                <a:prstClr val="white"/>
              </a:solidFill>
              <a:latin typeface="Calibri" panose="020F0502020204030204"/>
              <a:ea typeface="宋体" panose="02010600030101010101" pitchFamily="2" charset="-122"/>
            </a:endParaRPr>
          </a:p>
          <a:p>
            <a:pPr defTabSz="1219200"/>
            <a:r>
              <a:rPr lang="en-US" altLang="zh-CN" sz="135" dirty="0">
                <a:solidFill>
                  <a:prstClr val="white"/>
                </a:solidFill>
                <a:latin typeface="Calibri" panose="020F0502020204030204"/>
                <a:ea typeface="宋体" panose="02010600030101010101" pitchFamily="2" charset="-122"/>
              </a:rPr>
              <a:t>Word</a:t>
            </a:r>
            <a:r>
              <a:rPr lang="zh-CN" altLang="en-US" sz="135" dirty="0">
                <a:solidFill>
                  <a:prstClr val="white"/>
                </a:solidFill>
                <a:latin typeface="Calibri" panose="020F0502020204030204"/>
                <a:ea typeface="宋体" panose="02010600030101010101" pitchFamily="2" charset="-122"/>
              </a:rPr>
              <a:t>教程： </a:t>
            </a:r>
            <a:r>
              <a:rPr lang="en-US" altLang="zh-CN" sz="135" dirty="0">
                <a:solidFill>
                  <a:prstClr val="white"/>
                </a:solidFill>
                <a:latin typeface="Calibri" panose="020F0502020204030204"/>
                <a:ea typeface="宋体" panose="02010600030101010101" pitchFamily="2" charset="-122"/>
              </a:rPr>
              <a:t>www.1ppt.com/word/              Excel</a:t>
            </a:r>
            <a:r>
              <a:rPr lang="zh-CN" altLang="en-US" sz="135" dirty="0">
                <a:solidFill>
                  <a:prstClr val="white"/>
                </a:solidFill>
                <a:latin typeface="Calibri" panose="020F0502020204030204"/>
                <a:ea typeface="宋体" panose="02010600030101010101" pitchFamily="2" charset="-122"/>
              </a:rPr>
              <a:t>教程：</a:t>
            </a:r>
            <a:r>
              <a:rPr lang="en-US" altLang="zh-CN" sz="135" dirty="0">
                <a:solidFill>
                  <a:prstClr val="white"/>
                </a:solidFill>
                <a:latin typeface="Calibri" panose="020F0502020204030204"/>
                <a:ea typeface="宋体" panose="02010600030101010101" pitchFamily="2" charset="-122"/>
              </a:rPr>
              <a:t>www.1ppt.com/excel/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资料下载：</a:t>
            </a:r>
            <a:r>
              <a:rPr lang="en-US" altLang="zh-CN" sz="135" dirty="0">
                <a:solidFill>
                  <a:prstClr val="white"/>
                </a:solidFill>
                <a:latin typeface="Calibri" panose="020F0502020204030204"/>
                <a:ea typeface="宋体" panose="02010600030101010101" pitchFamily="2" charset="-122"/>
              </a:rPr>
              <a:t>www.1ppt.com/ziliao/                PPT</a:t>
            </a:r>
            <a:r>
              <a:rPr lang="zh-CN" altLang="en-US" sz="135" dirty="0">
                <a:solidFill>
                  <a:prstClr val="white"/>
                </a:solidFill>
                <a:latin typeface="Calibri" panose="020F0502020204030204"/>
                <a:ea typeface="宋体" panose="02010600030101010101" pitchFamily="2" charset="-122"/>
              </a:rPr>
              <a:t>课件下载：</a:t>
            </a:r>
            <a:r>
              <a:rPr lang="en-US" altLang="zh-CN" sz="135" dirty="0">
                <a:solidFill>
                  <a:prstClr val="white"/>
                </a:solidFill>
                <a:latin typeface="Calibri" panose="020F0502020204030204"/>
                <a:ea typeface="宋体" panose="02010600030101010101" pitchFamily="2" charset="-122"/>
              </a:rPr>
              <a:t>www.1ppt.com/kejian/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范文下载：</a:t>
            </a:r>
            <a:r>
              <a:rPr lang="en-US" altLang="zh-CN" sz="135" dirty="0">
                <a:solidFill>
                  <a:prstClr val="white"/>
                </a:solidFill>
                <a:latin typeface="Calibri" panose="020F0502020204030204"/>
                <a:ea typeface="宋体" panose="02010600030101010101" pitchFamily="2" charset="-122"/>
              </a:rPr>
              <a:t>www.1ppt.com/fanwen/             </a:t>
            </a:r>
            <a:r>
              <a:rPr lang="zh-CN" altLang="en-US" sz="135" dirty="0">
                <a:solidFill>
                  <a:prstClr val="white"/>
                </a:solidFill>
                <a:latin typeface="Calibri" panose="020F0502020204030204"/>
                <a:ea typeface="宋体" panose="02010600030101010101" pitchFamily="2" charset="-122"/>
              </a:rPr>
              <a:t>试卷下载：</a:t>
            </a:r>
            <a:r>
              <a:rPr lang="en-US" altLang="zh-CN" sz="135" dirty="0">
                <a:solidFill>
                  <a:prstClr val="white"/>
                </a:solidFill>
                <a:latin typeface="Calibri" panose="020F0502020204030204"/>
                <a:ea typeface="宋体" panose="02010600030101010101" pitchFamily="2" charset="-122"/>
              </a:rPr>
              <a:t>www.1ppt.com/shiti/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教案下载：</a:t>
            </a:r>
            <a:r>
              <a:rPr lang="en-US" altLang="zh-CN" sz="135" dirty="0">
                <a:solidFill>
                  <a:prstClr val="white"/>
                </a:solidFill>
                <a:latin typeface="Calibri" panose="020F0502020204030204"/>
                <a:ea typeface="宋体" panose="02010600030101010101" pitchFamily="2" charset="-122"/>
              </a:rPr>
              <a:t>www.1ppt.com/jiaoan/        </a:t>
            </a:r>
            <a:endParaRPr lang="en-US" altLang="zh-CN" sz="135" dirty="0">
              <a:solidFill>
                <a:prstClr val="white"/>
              </a:solidFill>
              <a:latin typeface="Calibri" panose="020F0502020204030204"/>
              <a:ea typeface="宋体" panose="02010600030101010101" pitchFamily="2" charset="-122"/>
            </a:endParaRPr>
          </a:p>
          <a:p>
            <a:pPr defTabSz="1219200"/>
            <a:r>
              <a:rPr lang="zh-CN" altLang="en-US" sz="135" dirty="0">
                <a:solidFill>
                  <a:prstClr val="white"/>
                </a:solidFill>
                <a:latin typeface="Calibri" panose="020F0502020204030204"/>
                <a:ea typeface="宋体" panose="02010600030101010101" pitchFamily="2" charset="-122"/>
              </a:rPr>
              <a:t>字体下载：</a:t>
            </a:r>
            <a:r>
              <a:rPr lang="en-US" altLang="zh-CN" sz="135" dirty="0">
                <a:solidFill>
                  <a:prstClr val="white"/>
                </a:solidFill>
                <a:latin typeface="Calibri" panose="020F0502020204030204"/>
                <a:ea typeface="宋体" panose="02010600030101010101" pitchFamily="2" charset="-122"/>
              </a:rPr>
              <a:t>www.1ppt.com/ziti/</a:t>
            </a:r>
            <a:endParaRPr lang="en-US" altLang="zh-CN" sz="135" dirty="0">
              <a:solidFill>
                <a:prstClr val="white"/>
              </a:solidFill>
              <a:latin typeface="Calibri" panose="020F0502020204030204"/>
              <a:ea typeface="宋体" panose="02010600030101010101" pitchFamily="2" charset="-122"/>
            </a:endParaRPr>
          </a:p>
          <a:p>
            <a:pPr defTabSz="1219200"/>
            <a:r>
              <a:rPr lang="en-US" altLang="zh-CN" sz="135" dirty="0">
                <a:solidFill>
                  <a:prstClr val="white"/>
                </a:solidFill>
                <a:latin typeface="Calibri" panose="020F0502020204030204"/>
                <a:ea typeface="宋体" panose="02010600030101010101" pitchFamily="2" charset="-122"/>
              </a:rPr>
              <a:t> </a:t>
            </a:r>
            <a:endParaRPr lang="zh-CN" altLang="en-US" sz="135"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hdr="0" dt="0"/>
  <p:txStyles>
    <p:title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6870" indent="-356870" algn="just" defTabSz="914400"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6870" indent="-35687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3.png"/><Relationship Id="rId7" Type="http://schemas.microsoft.com/office/2007/relationships/media" Target="../media/media1.mp4"/><Relationship Id="rId6" Type="http://schemas.openxmlformats.org/officeDocument/2006/relationships/video" Target="../media/media1.mp4"/><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8.xml"/><Relationship Id="rId10" Type="http://schemas.openxmlformats.org/officeDocument/2006/relationships/notesSlide" Target="../notesSlides/notesSlide10.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slide" Target="slide8.xml"/><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25.GIF"/><Relationship Id="rId2" Type="http://schemas.openxmlformats.org/officeDocument/2006/relationships/image" Target="../media/image6.png"/><Relationship Id="rId1" Type="http://schemas.openxmlformats.org/officeDocument/2006/relationships/slide" Target="slide8.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slide" Target="slide8.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slide" Target="slide8.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30.sv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32.pn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slide" Target="slide9.xml"/><Relationship Id="rId4" Type="http://schemas.openxmlformats.org/officeDocument/2006/relationships/slide" Target="slide15.xml"/><Relationship Id="rId3" Type="http://schemas.openxmlformats.org/officeDocument/2006/relationships/slide" Target="slide12.xml"/><Relationship Id="rId2" Type="http://schemas.openxmlformats.org/officeDocument/2006/relationships/slide" Target="slide10.xml"/><Relationship Id="rId14" Type="http://schemas.openxmlformats.org/officeDocument/2006/relationships/notesSlide" Target="../notesSlides/notesSlide7.xml"/><Relationship Id="rId13" Type="http://schemas.openxmlformats.org/officeDocument/2006/relationships/slideLayout" Target="../slideLayouts/slideLayout1.xml"/><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slide" Target="slide9.xml"/><Relationship Id="rId4" Type="http://schemas.openxmlformats.org/officeDocument/2006/relationships/slide" Target="slide15.xml"/><Relationship Id="rId3" Type="http://schemas.openxmlformats.org/officeDocument/2006/relationships/slide" Target="slide12.xml"/><Relationship Id="rId2" Type="http://schemas.openxmlformats.org/officeDocument/2006/relationships/slide" Target="slide10.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9.GIF"/><Relationship Id="rId2" Type="http://schemas.openxmlformats.org/officeDocument/2006/relationships/image" Target="../media/image6.png"/><Relationship Id="rId1"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160741" y="-1"/>
            <a:ext cx="6829305" cy="6858000"/>
          </a:xfrm>
          <a:prstGeom prst="rect">
            <a:avLst/>
          </a:prstGeom>
        </p:spPr>
      </p:pic>
      <p:sp>
        <p:nvSpPr>
          <p:cNvPr id="23" name="矩形 22"/>
          <p:cNvSpPr/>
          <p:nvPr/>
        </p:nvSpPr>
        <p:spPr>
          <a:xfrm>
            <a:off x="2438131" y="3440069"/>
            <a:ext cx="7785980" cy="706755"/>
          </a:xfrm>
          <a:prstGeom prst="rect">
            <a:avLst/>
          </a:prstGeom>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SNAKE AI</a:t>
            </a:r>
            <a:endParaRPr kumimoji="0" lang="en-US" sz="4000" b="1" i="0"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endParaRPr>
          </a:p>
        </p:txBody>
      </p:sp>
      <p:cxnSp>
        <p:nvCxnSpPr>
          <p:cNvPr id="24" name="直接连接符 23"/>
          <p:cNvCxnSpPr/>
          <p:nvPr/>
        </p:nvCxnSpPr>
        <p:spPr>
          <a:xfrm flipH="1">
            <a:off x="4339065" y="4146371"/>
            <a:ext cx="6709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962806" y="1974849"/>
            <a:ext cx="3081114" cy="2989578"/>
            <a:chOff x="942486" y="2030213"/>
            <a:chExt cx="3081114" cy="2989578"/>
          </a:xfrm>
        </p:grpSpPr>
        <p:grpSp>
          <p:nvGrpSpPr>
            <p:cNvPr id="10" name="组合 9"/>
            <p:cNvGrpSpPr/>
            <p:nvPr/>
          </p:nvGrpSpPr>
          <p:grpSpPr>
            <a:xfrm>
              <a:off x="942486" y="2062480"/>
              <a:ext cx="3081114" cy="2957311"/>
              <a:chOff x="-6471" y="2021840"/>
              <a:chExt cx="3081114" cy="2957311"/>
            </a:xfrm>
          </p:grpSpPr>
          <p:pic>
            <p:nvPicPr>
              <p:cNvPr id="3" name="图形 2" descr="蛇"/>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7332940">
                <a:off x="343480" y="2976085"/>
                <a:ext cx="1049079" cy="1049079"/>
              </a:xfrm>
              <a:prstGeom prst="rect">
                <a:avLst/>
              </a:prstGeom>
            </p:spPr>
          </p:pic>
          <p:pic>
            <p:nvPicPr>
              <p:cNvPr id="4" name="图形 3" descr="蛇"/>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7332940">
                <a:off x="976999" y="2976086"/>
                <a:ext cx="1049079" cy="1049079"/>
              </a:xfrm>
              <a:prstGeom prst="rect">
                <a:avLst/>
              </a:prstGeom>
            </p:spPr>
          </p:pic>
          <p:pic>
            <p:nvPicPr>
              <p:cNvPr id="6" name="图形 5" descr="蛇"/>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7332940">
                <a:off x="1610519" y="2976083"/>
                <a:ext cx="1049079" cy="1049079"/>
              </a:xfrm>
              <a:prstGeom prst="rect">
                <a:avLst/>
              </a:prstGeom>
            </p:spPr>
          </p:pic>
          <p:sp>
            <p:nvSpPr>
              <p:cNvPr id="7" name="椭圆 6"/>
              <p:cNvSpPr/>
              <p:nvPr/>
            </p:nvSpPr>
            <p:spPr>
              <a:xfrm>
                <a:off x="419391" y="2469382"/>
                <a:ext cx="2218109" cy="206247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471" y="2021840"/>
                <a:ext cx="3081114" cy="295731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22006" y="4007228"/>
                <a:ext cx="954487" cy="450829"/>
              </a:xfrm>
              <a:prstGeom prst="rect">
                <a:avLst/>
              </a:prstGeom>
              <a:noFill/>
            </p:spPr>
            <p:txBody>
              <a:bodyPr wrap="square" rtlCol="0">
                <a:spAutoFit/>
              </a:bodyPr>
              <a:lstStyle/>
              <a:p>
                <a:pPr algn="ctr">
                  <a:lnSpc>
                    <a:spcPct val="130000"/>
                  </a:lnSpc>
                </a:pPr>
                <a:r>
                  <a:rPr lang="en-US" altLang="zh-CN" sz="2000" b="1" dirty="0">
                    <a:solidFill>
                      <a:srgbClr val="990100"/>
                    </a:solidFill>
                    <a:latin typeface="+mj-ea"/>
                    <a:ea typeface="+mj-ea"/>
                  </a:rPr>
                  <a:t>2023</a:t>
                </a:r>
                <a:endParaRPr lang="zh-CN" altLang="en-US" sz="2000" b="1" dirty="0">
                  <a:solidFill>
                    <a:srgbClr val="990100"/>
                  </a:solidFill>
                  <a:latin typeface="+mj-ea"/>
                  <a:ea typeface="+mj-ea"/>
                </a:endParaRPr>
              </a:p>
            </p:txBody>
          </p:sp>
        </p:grpSp>
        <p:sp>
          <p:nvSpPr>
            <p:cNvPr id="15" name="文本框 14"/>
            <p:cNvSpPr txBox="1"/>
            <p:nvPr/>
          </p:nvSpPr>
          <p:spPr>
            <a:xfrm rot="19194695">
              <a:off x="1198547" y="2315395"/>
              <a:ext cx="830161" cy="522451"/>
            </a:xfrm>
            <a:prstGeom prst="rect">
              <a:avLst/>
            </a:prstGeom>
            <a:noFill/>
          </p:spPr>
          <p:txBody>
            <a:bodyPr wrap="square" rtlCol="0">
              <a:spAutoFit/>
            </a:bodyPr>
            <a:lstStyle/>
            <a:p>
              <a:pPr>
                <a:lnSpc>
                  <a:spcPct val="130000"/>
                </a:lnSpc>
              </a:pPr>
              <a:r>
                <a:rPr lang="en-US" altLang="zh-CN" sz="2400" b="1" dirty="0">
                  <a:solidFill>
                    <a:srgbClr val="C00000"/>
                  </a:solidFill>
                  <a:latin typeface="Arial" panose="020B0604020202020204" pitchFamily="34" charset="0"/>
                  <a:ea typeface="微软雅黑" panose="020B0503020204020204" pitchFamily="34" charset="-122"/>
                </a:rPr>
                <a:t>EAT</a:t>
              </a:r>
              <a:r>
                <a:rPr lang="zh-CN" altLang="en-US" sz="1600" b="1" dirty="0">
                  <a:solidFill>
                    <a:srgbClr val="C00000"/>
                  </a:solidFill>
                  <a:latin typeface="Arial" panose="020B0604020202020204" pitchFamily="34" charset="0"/>
                  <a:ea typeface="微软雅黑" panose="020B0503020204020204" pitchFamily="34" charset="-122"/>
                </a:rPr>
                <a:t>！</a:t>
              </a:r>
              <a:endParaRPr lang="en-US" altLang="zh-CN" sz="2400" b="1" dirty="0">
                <a:solidFill>
                  <a:srgbClr val="C00000"/>
                </a:solidFill>
                <a:latin typeface="Arial" panose="020B0604020202020204" pitchFamily="34" charset="0"/>
                <a:ea typeface="微软雅黑" panose="020B0503020204020204" pitchFamily="34" charset="-122"/>
              </a:endParaRPr>
            </a:p>
          </p:txBody>
        </p:sp>
        <p:sp>
          <p:nvSpPr>
            <p:cNvPr id="16" name="文本框 15"/>
            <p:cNvSpPr txBox="1"/>
            <p:nvPr/>
          </p:nvSpPr>
          <p:spPr>
            <a:xfrm>
              <a:off x="2043285" y="2030213"/>
              <a:ext cx="830161" cy="522451"/>
            </a:xfrm>
            <a:prstGeom prst="rect">
              <a:avLst/>
            </a:prstGeom>
            <a:noFill/>
          </p:spPr>
          <p:txBody>
            <a:bodyPr wrap="square" rtlCol="0">
              <a:spAutoFit/>
            </a:bodyPr>
            <a:lstStyle/>
            <a:p>
              <a:pPr>
                <a:lnSpc>
                  <a:spcPct val="130000"/>
                </a:lnSpc>
              </a:pPr>
              <a:r>
                <a:rPr lang="en-US" altLang="zh-CN" sz="2400" b="1" dirty="0">
                  <a:solidFill>
                    <a:srgbClr val="C00000"/>
                  </a:solidFill>
                  <a:latin typeface="Arial" panose="020B0604020202020204" pitchFamily="34" charset="0"/>
                  <a:ea typeface="微软雅黑" panose="020B0503020204020204" pitchFamily="34" charset="-122"/>
                </a:rPr>
                <a:t>EAT</a:t>
              </a:r>
              <a:r>
                <a:rPr lang="zh-CN" altLang="en-US" sz="1600" b="1" dirty="0">
                  <a:solidFill>
                    <a:srgbClr val="C00000"/>
                  </a:solidFill>
                  <a:latin typeface="Arial" panose="020B0604020202020204" pitchFamily="34" charset="0"/>
                  <a:ea typeface="微软雅黑" panose="020B0503020204020204" pitchFamily="34" charset="-122"/>
                </a:rPr>
                <a:t>！</a:t>
              </a:r>
              <a:endParaRPr lang="en-US" altLang="zh-CN" sz="2400" b="1" dirty="0">
                <a:solidFill>
                  <a:srgbClr val="C00000"/>
                </a:solidFill>
                <a:latin typeface="Arial" panose="020B0604020202020204" pitchFamily="34" charset="0"/>
                <a:ea typeface="微软雅黑" panose="020B0503020204020204" pitchFamily="34" charset="-122"/>
              </a:endParaRPr>
            </a:p>
          </p:txBody>
        </p:sp>
        <p:sp>
          <p:nvSpPr>
            <p:cNvPr id="17" name="文本框 16"/>
            <p:cNvSpPr txBox="1"/>
            <p:nvPr/>
          </p:nvSpPr>
          <p:spPr>
            <a:xfrm rot="2036827">
              <a:off x="2906418" y="2291438"/>
              <a:ext cx="830161" cy="522451"/>
            </a:xfrm>
            <a:prstGeom prst="rect">
              <a:avLst/>
            </a:prstGeom>
            <a:noFill/>
          </p:spPr>
          <p:txBody>
            <a:bodyPr wrap="square" rtlCol="0">
              <a:spAutoFit/>
            </a:bodyPr>
            <a:lstStyle/>
            <a:p>
              <a:pPr>
                <a:lnSpc>
                  <a:spcPct val="130000"/>
                </a:lnSpc>
              </a:pPr>
              <a:r>
                <a:rPr lang="en-US" altLang="zh-CN" sz="2400" b="1" dirty="0">
                  <a:solidFill>
                    <a:srgbClr val="C00000"/>
                  </a:solidFill>
                  <a:latin typeface="Arial" panose="020B0604020202020204" pitchFamily="34" charset="0"/>
                  <a:ea typeface="微软雅黑" panose="020B0503020204020204" pitchFamily="34" charset="-122"/>
                </a:rPr>
                <a:t>EAT</a:t>
              </a:r>
              <a:r>
                <a:rPr lang="zh-CN" altLang="en-US" sz="1600" b="1" dirty="0">
                  <a:solidFill>
                    <a:srgbClr val="C00000"/>
                  </a:solidFill>
                  <a:latin typeface="Arial" panose="020B0604020202020204" pitchFamily="34" charset="0"/>
                  <a:ea typeface="微软雅黑" panose="020B0503020204020204" pitchFamily="34" charset="-122"/>
                </a:rPr>
                <a:t>！</a:t>
              </a:r>
              <a:endParaRPr lang="en-US" altLang="zh-CN" sz="2400" b="1" dirty="0">
                <a:solidFill>
                  <a:srgbClr val="C00000"/>
                </a:solidFill>
                <a:latin typeface="Arial" panose="020B0604020202020204" pitchFamily="34" charset="0"/>
                <a:ea typeface="微软雅黑" panose="020B0503020204020204" pitchFamily="34" charset="-122"/>
              </a:endParaRPr>
            </a:p>
          </p:txBody>
        </p:sp>
      </p:gr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6" name="文本框 31"/>
              <p:cNvSpPr txBox="1"/>
              <p:nvPr/>
            </p:nvSpPr>
            <p:spPr>
              <a:xfrm>
                <a:off x="5122585" y="783364"/>
                <a:ext cx="7221029" cy="2521268"/>
              </a:xfrm>
              <a:prstGeom prst="rect">
                <a:avLst/>
              </a:prstGeom>
              <a:noFill/>
            </p:spPr>
            <p:txBody>
              <a:bodyPr wrap="square" rtlCol="0">
                <a:spAutoFit/>
              </a:bodyPr>
              <a:lstStyle/>
              <a:p>
                <a:pPr indent="457200" defTabSz="457200">
                  <a:defRPr/>
                </a:pPr>
                <a:r>
                  <a:rPr lang="zh-CN" altLang="en-US" dirty="0">
                    <a:solidFill>
                      <a:prstClr val="black">
                        <a:lumMod val="75000"/>
                        <a:lumOff val="25000"/>
                      </a:prstClr>
                    </a:solidFill>
                    <a:latin typeface="+mn-ea"/>
                  </a:rPr>
                  <a:t>设置相对位置奖惩诱导蛇朝向果实</a:t>
                </a:r>
                <a:r>
                  <a:rPr lang="en-US" altLang="zh-CN" dirty="0">
                    <a:solidFill>
                      <a:prstClr val="black">
                        <a:lumMod val="75000"/>
                        <a:lumOff val="25000"/>
                      </a:prstClr>
                    </a:solidFill>
                    <a:latin typeface="+mn-ea"/>
                  </a:rPr>
                  <a:t>:</a:t>
                </a:r>
                <a:endParaRPr lang="en-US" altLang="zh-CN" i="1" dirty="0">
                  <a:solidFill>
                    <a:prstClr val="black">
                      <a:lumMod val="75000"/>
                      <a:lumOff val="25000"/>
                    </a:prstClr>
                  </a:solidFill>
                  <a:latin typeface="+mn-ea"/>
                </a:endParaRPr>
              </a:p>
              <a:p>
                <a:pPr lvl="0" indent="457200" defTabSz="457200">
                  <a:defRPr/>
                </a:pPr>
                <a14:m>
                  <m:oMath xmlns:m="http://schemas.openxmlformats.org/officeDocument/2006/math">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𝑹𝒆𝒘𝒂𝒓𝒅</m:t>
                    </m:r>
                  </m:oMath>
                </a14:m>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rPr>
                  <a:t>=</a:t>
                </a:r>
                <a14:m>
                  <m:oMath xmlns:m="http://schemas.openxmlformats.org/officeDocument/2006/math">
                    <m:d>
                      <m:dPr>
                        <m:begChr m:val="{"/>
                        <m:endChr m:val=""/>
                        <m:ctrlP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ctrlPr>
                      </m:dPr>
                      <m:e>
                        <m:eqArr>
                          <m:eqArrPr>
                            <m:ctrlP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ctrlPr>
                          </m:eqArrPr>
                          <m:e>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    </m:t>
                            </m:r>
                            <m:f>
                              <m:fPr>
                                <m:ctrlP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ctrlPr>
                              </m:fPr>
                              <m:num>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𝟏</m:t>
                                </m:r>
                              </m:num>
                              <m:den>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𝒔𝒏𝒂𝒌𝒆</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_</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𝒔𝒊𝒛𝒆</m:t>
                                </m:r>
                              </m:den>
                            </m:f>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  , </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𝒅</m:t>
                            </m:r>
                            <m:d>
                              <m:dPr>
                                <m:ctrlP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ctrlPr>
                              </m:dPr>
                              <m:e>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𝒉𝒆𝒂𝒅</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𝒇𝒓𝒖𝒊𝒕</m:t>
                                </m:r>
                              </m:e>
                            </m:d>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&lt;</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𝒅</m:t>
                            </m:r>
                            <m:d>
                              <m:dPr>
                                <m:ctrlPr>
                                  <a:rPr lang="en-US" altLang="zh-CN" sz="1400" b="1" i="1" dirty="0">
                                    <a:solidFill>
                                      <a:prstClr val="black">
                                        <a:lumMod val="75000"/>
                                        <a:lumOff val="25000"/>
                                      </a:prstClr>
                                    </a:solidFill>
                                    <a:latin typeface="Cambria Math" panose="02040503050406030204" pitchFamily="18" charset="0"/>
                                    <a:ea typeface="微软雅黑" panose="020B0503020204020204" pitchFamily="34" charset="-122"/>
                                  </a:rPr>
                                </m:ctrlPr>
                              </m:dPr>
                              <m:e>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𝒑𝒓𝒆</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_</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𝒉𝒆𝒂𝒅</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𝒇𝒓𝒖𝒊𝒕</m:t>
                                </m:r>
                              </m:e>
                            </m:d>
                          </m:e>
                          <m:e>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m:t>
                            </m:r>
                            <m:f>
                              <m:fPr>
                                <m:ctrlPr>
                                  <a:rPr lang="en-US" altLang="zh-CN" sz="1400" b="1" i="1" dirty="0">
                                    <a:solidFill>
                                      <a:prstClr val="black">
                                        <a:lumMod val="75000"/>
                                        <a:lumOff val="25000"/>
                                      </a:prstClr>
                                    </a:solidFill>
                                    <a:latin typeface="Cambria Math" panose="02040503050406030204" pitchFamily="18" charset="0"/>
                                    <a:ea typeface="微软雅黑" panose="020B0503020204020204" pitchFamily="34" charset="-122"/>
                                  </a:rPr>
                                </m:ctrlPr>
                              </m:fPr>
                              <m:num>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𝟏</m:t>
                                </m:r>
                              </m:num>
                              <m:den>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𝒔𝒏𝒂𝒌𝒆</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_</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𝒔𝒊𝒛𝒆</m:t>
                                </m:r>
                              </m:den>
                            </m:f>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  , </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𝒅</m:t>
                            </m:r>
                            <m:d>
                              <m:dPr>
                                <m:ctrlPr>
                                  <a:rPr lang="en-US" altLang="zh-CN" sz="1400" b="1" i="1" dirty="0">
                                    <a:solidFill>
                                      <a:prstClr val="black">
                                        <a:lumMod val="75000"/>
                                        <a:lumOff val="25000"/>
                                      </a:prstClr>
                                    </a:solidFill>
                                    <a:latin typeface="Cambria Math" panose="02040503050406030204" pitchFamily="18" charset="0"/>
                                    <a:ea typeface="微软雅黑" panose="020B0503020204020204" pitchFamily="34" charset="-122"/>
                                  </a:rPr>
                                </m:ctrlPr>
                              </m:dPr>
                              <m:e>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𝒉𝒆𝒂𝒅</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𝒇𝒓𝒖𝒊𝒕</m:t>
                                </m:r>
                              </m:e>
                            </m:d>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𝒅</m:t>
                            </m:r>
                            <m:d>
                              <m:dPr>
                                <m:ctrlPr>
                                  <a:rPr lang="en-US" altLang="zh-CN" sz="1400" b="1" i="1" dirty="0">
                                    <a:solidFill>
                                      <a:prstClr val="black">
                                        <a:lumMod val="75000"/>
                                        <a:lumOff val="25000"/>
                                      </a:prstClr>
                                    </a:solidFill>
                                    <a:latin typeface="Cambria Math" panose="02040503050406030204" pitchFamily="18" charset="0"/>
                                    <a:ea typeface="微软雅黑" panose="020B0503020204020204" pitchFamily="34" charset="-122"/>
                                  </a:rPr>
                                </m:ctrlPr>
                              </m:dPr>
                              <m:e>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𝒑𝒓𝒆</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_</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𝒉𝒆𝒂𝒅</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m:t>
                                </m:r>
                                <m:r>
                                  <a:rPr lang="en-US" altLang="zh-CN" sz="1400" b="1" i="1" dirty="0" smtClean="0">
                                    <a:solidFill>
                                      <a:prstClr val="black">
                                        <a:lumMod val="75000"/>
                                        <a:lumOff val="25000"/>
                                      </a:prstClr>
                                    </a:solidFill>
                                    <a:latin typeface="Cambria Math" panose="02040503050406030204" pitchFamily="18" charset="0"/>
                                    <a:ea typeface="微软雅黑" panose="020B0503020204020204" pitchFamily="34" charset="-122"/>
                                  </a:rPr>
                                  <m:t>𝒇𝒓𝒖𝒊𝒕</m:t>
                                </m:r>
                              </m:e>
                            </m:d>
                          </m:e>
                        </m:eqArr>
                      </m:e>
                    </m:d>
                  </m:oMath>
                </a14:m>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rPr>
                  <a:t> </a:t>
                </a: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endParaRPr>
              </a:p>
              <a:p>
                <a:pPr marL="0" marR="0" lvl="0" indent="457200" algn="l" defTabSz="457200" rtl="0" eaLnBrk="1" fontAlgn="auto" latinLnBrk="0" hangingPunct="1">
                  <a:lnSpc>
                    <a:spcPct val="100000"/>
                  </a:lnSpc>
                  <a:spcBef>
                    <a:spcPts val="0"/>
                  </a:spcBef>
                  <a:spcAft>
                    <a:spcPts val="0"/>
                  </a:spcAft>
                  <a:buClrTx/>
                  <a:buSzTx/>
                  <a:buFontTx/>
                  <a:buNone/>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同时考虑到蛇较长时直接诱导朝向果实容易导致蛇撞墙或撞</a:t>
                </a:r>
                <a:endParaRPr lang="en-US" altLang="zh-CN" dirty="0">
                  <a:solidFill>
                    <a:prstClr val="black">
                      <a:lumMod val="75000"/>
                      <a:lumOff val="25000"/>
                    </a:prstClr>
                  </a:solidFill>
                  <a:latin typeface="微软雅黑" panose="020B0503020204020204" pitchFamily="34" charset="-122"/>
                  <a:ea typeface="微软雅黑" panose="020B0503020204020204" pitchFamily="34" charset="-122"/>
                </a:endParaRPr>
              </a:p>
              <a:p>
                <a:pPr marL="0" marR="0" lvl="0" indent="457200" algn="l" defTabSz="457200" rtl="0" eaLnBrk="1" fontAlgn="auto" latinLnBrk="0" hangingPunct="1">
                  <a:lnSpc>
                    <a:spcPct val="100000"/>
                  </a:lnSpc>
                  <a:spcBef>
                    <a:spcPts val="0"/>
                  </a:spcBef>
                  <a:spcAft>
                    <a:spcPts val="0"/>
                  </a:spcAft>
                  <a:buClrTx/>
                  <a:buSzTx/>
                  <a:buFontTx/>
                  <a:buNone/>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自己，做了两种限制：</a:t>
                </a:r>
                <a:endParaRPr lang="en-US" altLang="zh-CN" dirty="0">
                  <a:solidFill>
                    <a:prstClr val="black">
                      <a:lumMod val="75000"/>
                      <a:lumOff val="25000"/>
                    </a:prstClr>
                  </a:solidFill>
                  <a:latin typeface="微软雅黑" panose="020B0503020204020204" pitchFamily="34" charset="-122"/>
                  <a:ea typeface="微软雅黑" panose="020B0503020204020204" pitchFamily="34" charset="-122"/>
                </a:endParaRPr>
              </a:p>
              <a:p>
                <a:pPr marL="0" marR="0" lvl="0" indent="457200" algn="l" defTabSz="457200" rtl="0" eaLnBrk="1" fontAlgn="auto" latinLnBrk="0" hangingPunct="1">
                  <a:lnSpc>
                    <a:spcPct val="100000"/>
                  </a:lnSpc>
                  <a:spcBef>
                    <a:spcPts val="0"/>
                  </a:spcBef>
                  <a:spcAft>
                    <a:spcPts val="0"/>
                  </a:spcAft>
                  <a:buClrTx/>
                  <a:buSzTx/>
                  <a:buFontTx/>
                  <a:buNone/>
                  <a:defRPr/>
                </a:pP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a.</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将奖励设置为随长度而变小</a:t>
                </a:r>
                <a:endParaRPr lang="en-US" altLang="zh-CN" dirty="0">
                  <a:solidFill>
                    <a:prstClr val="black">
                      <a:lumMod val="75000"/>
                      <a:lumOff val="25000"/>
                    </a:prstClr>
                  </a:solidFill>
                  <a:latin typeface="微软雅黑" panose="020B0503020204020204" pitchFamily="34" charset="-122"/>
                  <a:ea typeface="微软雅黑" panose="020B0503020204020204" pitchFamily="34" charset="-122"/>
                </a:endParaRPr>
              </a:p>
              <a:p>
                <a:pPr marL="0" marR="0" lvl="0" indent="457200" algn="l" defTabSz="457200" rtl="0" eaLnBrk="1" fontAlgn="auto" latinLnBrk="0" hangingPunct="1">
                  <a:lnSpc>
                    <a:spcPct val="100000"/>
                  </a:lnSpc>
                  <a:spcBef>
                    <a:spcPts val="0"/>
                  </a:spcBef>
                  <a:spcAft>
                    <a:spcPts val="0"/>
                  </a:spcAft>
                  <a:buClrTx/>
                  <a:buSzTx/>
                  <a:buFontTx/>
                  <a:buNone/>
                  <a:defRPr/>
                </a:pP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b.</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设定蛇的长度达到一定阈值时，删去该奖励，不再有位置诱导</a:t>
                </a:r>
                <a:endParaRPr kumimoji="0" lang="zh-CN" altLang="en-US"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457200" algn="l" defTabSz="4572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56" name="文本框 31"/>
              <p:cNvSpPr txBox="1">
                <a:spLocks noRot="1" noChangeAspect="1" noMove="1" noResize="1" noEditPoints="1" noAdjustHandles="1" noChangeArrowheads="1" noChangeShapeType="1" noTextEdit="1"/>
              </p:cNvSpPr>
              <p:nvPr/>
            </p:nvSpPr>
            <p:spPr>
              <a:xfrm>
                <a:off x="5122585" y="783364"/>
                <a:ext cx="7221029" cy="2521268"/>
              </a:xfrm>
              <a:prstGeom prst="rect">
                <a:avLst/>
              </a:prstGeom>
              <a:blipFill rotWithShape="1">
                <a:blip r:embed="rId1"/>
                <a:stretch>
                  <a:fillRect l="-1" t="-16" r="7" b="4"/>
                </a:stretch>
              </a:blipFill>
            </p:spPr>
            <p:txBody>
              <a:bodyPr/>
              <a:lstStyle/>
              <a:p>
                <a:r>
                  <a:rPr lang="zh-CN" altLang="en-US">
                    <a:noFill/>
                  </a:rPr>
                  <a:t> </a:t>
                </a:r>
              </a:p>
            </p:txBody>
          </p:sp>
        </mc:Fallback>
      </mc:AlternateContent>
      <p:sp>
        <p:nvSpPr>
          <p:cNvPr id="40" name="矩形 46"/>
          <p:cNvSpPr>
            <a:spLocks noChangeArrowheads="1"/>
          </p:cNvSpPr>
          <p:nvPr/>
        </p:nvSpPr>
        <p:spPr bwMode="auto">
          <a:xfrm>
            <a:off x="634918" y="237124"/>
            <a:ext cx="2298059"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策略与表现</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2" name="图片 4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grpSp>
        <p:nvGrpSpPr>
          <p:cNvPr id="55" name="组合 54"/>
          <p:cNvGrpSpPr/>
          <p:nvPr/>
        </p:nvGrpSpPr>
        <p:grpSpPr>
          <a:xfrm>
            <a:off x="129985" y="489426"/>
            <a:ext cx="8721856" cy="4230784"/>
            <a:chOff x="909831" y="386002"/>
            <a:chExt cx="8721856" cy="4230784"/>
          </a:xfrm>
        </p:grpSpPr>
        <p:grpSp>
          <p:nvGrpSpPr>
            <p:cNvPr id="53" name="组合 52"/>
            <p:cNvGrpSpPr/>
            <p:nvPr/>
          </p:nvGrpSpPr>
          <p:grpSpPr>
            <a:xfrm>
              <a:off x="909831" y="386002"/>
              <a:ext cx="8721856" cy="4230784"/>
              <a:chOff x="916711" y="-131392"/>
              <a:chExt cx="9754729" cy="4960062"/>
            </a:xfrm>
          </p:grpSpPr>
          <p:sp>
            <p:nvSpPr>
              <p:cNvPr id="2" name="椭圆 1"/>
              <p:cNvSpPr/>
              <p:nvPr/>
            </p:nvSpPr>
            <p:spPr>
              <a:xfrm>
                <a:off x="4969820" y="2445689"/>
                <a:ext cx="2382981" cy="2382981"/>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4" name="直接连接符 3"/>
              <p:cNvCxnSpPr/>
              <p:nvPr/>
            </p:nvCxnSpPr>
            <p:spPr>
              <a:xfrm>
                <a:off x="6161311" y="1461189"/>
                <a:ext cx="0" cy="1225595"/>
              </a:xfrm>
              <a:prstGeom prst="line">
                <a:avLst/>
              </a:prstGeom>
              <a:ln w="635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flipH="1" flipV="1">
                <a:off x="7121416" y="3637179"/>
                <a:ext cx="778348" cy="202861"/>
              </a:xfrm>
              <a:prstGeom prst="line">
                <a:avLst/>
              </a:prstGeom>
              <a:ln w="6350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flipH="1">
                <a:off x="4453018" y="3637179"/>
                <a:ext cx="746213" cy="202861"/>
              </a:xfrm>
              <a:prstGeom prst="line">
                <a:avLst/>
              </a:prstGeom>
              <a:ln w="63500">
                <a:solidFill>
                  <a:schemeClr val="accent2"/>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 name="TextBox 30"/>
              <p:cNvSpPr txBox="1"/>
              <p:nvPr/>
            </p:nvSpPr>
            <p:spPr>
              <a:xfrm>
                <a:off x="7121416" y="-131392"/>
                <a:ext cx="3550024" cy="360830"/>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3F3F3F"/>
                    </a:solidFill>
                    <a:effectLst/>
                    <a:uLnTx/>
                    <a:uFillTx/>
                    <a:latin typeface="微软雅黑" panose="020B0503020204020204" pitchFamily="34" charset="-122"/>
                    <a:ea typeface="微软雅黑" panose="020B0503020204020204" pitchFamily="34" charset="-122"/>
                    <a:cs typeface="+mn-cs"/>
                  </a:rPr>
                  <a:t>设置蛇和果实相对位置奖惩</a:t>
                </a:r>
                <a:endParaRPr kumimoji="0" lang="zh-CN" altLang="en-US" sz="2000" b="1" i="0" u="none" strike="noStrike" kern="1200" cap="none" spc="0" normalizeH="0" baseline="0" noProof="0" dirty="0">
                  <a:ln>
                    <a:noFill/>
                  </a:ln>
                  <a:solidFill>
                    <a:srgbClr val="3F3F3F"/>
                  </a:solidFill>
                  <a:effectLst/>
                  <a:uLnTx/>
                  <a:uFillTx/>
                  <a:latin typeface="微软雅黑" panose="020B0503020204020204" pitchFamily="34" charset="-122"/>
                  <a:ea typeface="微软雅黑" panose="020B0503020204020204" pitchFamily="34" charset="-122"/>
                  <a:cs typeface="+mn-cs"/>
                </a:endParaRPr>
              </a:p>
            </p:txBody>
          </p:sp>
          <p:sp>
            <p:nvSpPr>
              <p:cNvPr id="12" name="TextBox 32"/>
              <p:cNvSpPr txBox="1"/>
              <p:nvPr/>
            </p:nvSpPr>
            <p:spPr>
              <a:xfrm>
                <a:off x="5842185" y="849729"/>
                <a:ext cx="638252" cy="57732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3F3F3F"/>
                    </a:solidFill>
                    <a:effectLst/>
                    <a:uLnTx/>
                    <a:uFillTx/>
                    <a:latin typeface="微软雅黑" panose="020B0503020204020204" pitchFamily="34" charset="-122"/>
                    <a:ea typeface="微软雅黑" panose="020B0503020204020204" pitchFamily="34" charset="-122"/>
                    <a:cs typeface="+mn-cs"/>
                  </a:rPr>
                  <a:t>02</a:t>
                </a:r>
                <a:endParaRPr kumimoji="0" lang="zh-CN" altLang="en-US" sz="3200" b="1" i="0" u="none" strike="noStrike" kern="1200" cap="none" spc="0" normalizeH="0" baseline="0" noProof="0" dirty="0">
                  <a:ln>
                    <a:noFill/>
                  </a:ln>
                  <a:solidFill>
                    <a:srgbClr val="3F3F3F"/>
                  </a:solidFill>
                  <a:effectLst/>
                  <a:uLnTx/>
                  <a:uFillTx/>
                  <a:latin typeface="微软雅黑" panose="020B0503020204020204" pitchFamily="34" charset="-122"/>
                  <a:ea typeface="微软雅黑" panose="020B0503020204020204" pitchFamily="34" charset="-122"/>
                  <a:cs typeface="+mn-cs"/>
                </a:endParaRPr>
              </a:p>
            </p:txBody>
          </p:sp>
          <p:sp>
            <p:nvSpPr>
              <p:cNvPr id="13" name="TextBox 33"/>
              <p:cNvSpPr txBox="1"/>
              <p:nvPr/>
            </p:nvSpPr>
            <p:spPr>
              <a:xfrm>
                <a:off x="7955657" y="3685889"/>
                <a:ext cx="638252" cy="57732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03</a:t>
                </a:r>
                <a:endPar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17" name="TextBox 37"/>
              <p:cNvSpPr txBox="1"/>
              <p:nvPr/>
            </p:nvSpPr>
            <p:spPr>
              <a:xfrm>
                <a:off x="3784605" y="3625301"/>
                <a:ext cx="638252" cy="57732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01</a:t>
                </a:r>
                <a:endPar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8" name="直接连接符 17"/>
              <p:cNvCxnSpPr>
                <a:stCxn id="12" idx="3"/>
              </p:cNvCxnSpPr>
              <p:nvPr/>
            </p:nvCxnSpPr>
            <p:spPr>
              <a:xfrm>
                <a:off x="6480437" y="1138393"/>
                <a:ext cx="352948" cy="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929561" y="3480449"/>
                <a:ext cx="489" cy="10739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576613" y="3902787"/>
                <a:ext cx="352949" cy="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393058" y="3219388"/>
                <a:ext cx="0" cy="120944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3396927" y="3842199"/>
                <a:ext cx="352949" cy="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29" name="TextBox 48"/>
              <p:cNvSpPr txBox="1"/>
              <p:nvPr/>
            </p:nvSpPr>
            <p:spPr>
              <a:xfrm>
                <a:off x="916711" y="3015001"/>
                <a:ext cx="2382979" cy="360830"/>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改变蛇头蛇尾颜色</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5" name="椭圆 44"/>
              <p:cNvSpPr/>
              <p:nvPr/>
            </p:nvSpPr>
            <p:spPr>
              <a:xfrm>
                <a:off x="5062761" y="2538630"/>
                <a:ext cx="2197099" cy="2197099"/>
              </a:xfrm>
              <a:prstGeom prst="ellipse">
                <a:avLst/>
              </a:prstGeom>
              <a:solidFill>
                <a:srgbClr val="9901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9" name="TextBox 29"/>
              <p:cNvSpPr txBox="1"/>
              <p:nvPr/>
            </p:nvSpPr>
            <p:spPr>
              <a:xfrm>
                <a:off x="5280138" y="3111999"/>
                <a:ext cx="1738905" cy="11185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1.0</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版本</a:t>
                </a:r>
                <a:endPar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800" b="1" dirty="0">
                    <a:solidFill>
                      <a:prstClr val="white"/>
                    </a:solidFill>
                    <a:latin typeface="微软雅黑" panose="020B0503020204020204" pitchFamily="34" charset="-122"/>
                    <a:ea typeface="微软雅黑" panose="020B0503020204020204" pitchFamily="34" charset="-122"/>
                  </a:rPr>
                  <a:t>铁甲蛹</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cxnSp>
          <p:nvCxnSpPr>
            <p:cNvPr id="54" name="直接连接符 53"/>
            <p:cNvCxnSpPr/>
            <p:nvPr/>
          </p:nvCxnSpPr>
          <p:spPr>
            <a:xfrm>
              <a:off x="6200022" y="578385"/>
              <a:ext cx="0" cy="208506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2" name="文本框 61"/>
          <p:cNvSpPr txBox="1"/>
          <p:nvPr/>
        </p:nvSpPr>
        <p:spPr>
          <a:xfrm>
            <a:off x="48607" y="3498083"/>
            <a:ext cx="2350515" cy="923330"/>
          </a:xfrm>
          <a:prstGeom prst="rect">
            <a:avLst/>
          </a:prstGeom>
          <a:noFill/>
        </p:spPr>
        <p:txBody>
          <a:bodyPr wrap="square">
            <a:spAutoFit/>
          </a:bodyPr>
          <a:lstStyle/>
          <a:p>
            <a:pPr algn="ct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设置蛇头为蓝色，蛇尾为粉色，以增加信息丰富度</a:t>
            </a:r>
            <a:endParaRPr lang="zh-CN" altLang="en-US"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4"/>
          <a:stretch>
            <a:fillRect/>
          </a:stretch>
        </p:blipFill>
        <p:spPr>
          <a:xfrm>
            <a:off x="379888" y="960963"/>
            <a:ext cx="1737143" cy="1608465"/>
          </a:xfrm>
          <a:prstGeom prst="rect">
            <a:avLst/>
          </a:prstGeom>
        </p:spPr>
      </p:pic>
      <p:sp>
        <p:nvSpPr>
          <p:cNvPr id="69" name="TextBox 30"/>
          <p:cNvSpPr txBox="1"/>
          <p:nvPr/>
        </p:nvSpPr>
        <p:spPr>
          <a:xfrm>
            <a:off x="7377883" y="3389044"/>
            <a:ext cx="2130659" cy="307777"/>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3F3F3F"/>
                </a:solidFill>
                <a:effectLst/>
                <a:uLnTx/>
                <a:uFillTx/>
                <a:latin typeface="微软雅黑" panose="020B0503020204020204" pitchFamily="34" charset="-122"/>
                <a:ea typeface="微软雅黑" panose="020B0503020204020204" pitchFamily="34" charset="-122"/>
                <a:cs typeface="+mn-cs"/>
              </a:rPr>
              <a:t>设置无效步数阈值</a:t>
            </a:r>
            <a:endParaRPr kumimoji="0" lang="zh-CN" altLang="en-US" sz="2000" b="1" i="0" u="none" strike="noStrike" kern="1200" cap="none" spc="0" normalizeH="0" baseline="0" noProof="0" dirty="0">
              <a:ln>
                <a:noFill/>
              </a:ln>
              <a:solidFill>
                <a:srgbClr val="3F3F3F"/>
              </a:solidFill>
              <a:effectLst/>
              <a:uLnTx/>
              <a:uFillTx/>
              <a:latin typeface="微软雅黑" panose="020B0503020204020204" pitchFamily="34" charset="-122"/>
              <a:ea typeface="微软雅黑" panose="020B0503020204020204" pitchFamily="34" charset="-122"/>
              <a:cs typeface="+mn-cs"/>
            </a:endParaRPr>
          </a:p>
        </p:txBody>
      </p:sp>
      <p:sp>
        <p:nvSpPr>
          <p:cNvPr id="70" name="文本框 31"/>
          <p:cNvSpPr txBox="1"/>
          <p:nvPr/>
        </p:nvSpPr>
        <p:spPr>
          <a:xfrm>
            <a:off x="6851590" y="3724550"/>
            <a:ext cx="5184399" cy="923330"/>
          </a:xfrm>
          <a:prstGeom prst="rect">
            <a:avLst/>
          </a:prstGeom>
          <a:noFill/>
        </p:spPr>
        <p:txBody>
          <a:bodyPr wrap="square" rtlCol="0">
            <a:spAutoFit/>
          </a:bodyPr>
          <a:lstStyle/>
          <a:p>
            <a:pPr indent="457200" defTabSz="457200">
              <a:defRPr/>
            </a:pPr>
            <a:r>
              <a:rPr lang="zh-CN" altLang="en-US" dirty="0">
                <a:solidFill>
                  <a:prstClr val="black">
                    <a:lumMod val="75000"/>
                    <a:lumOff val="25000"/>
                  </a:prstClr>
                </a:solidFill>
                <a:latin typeface="+mn-ea"/>
              </a:rPr>
              <a:t>为了减少转圈的倾向，加快训练速度，决定</a:t>
            </a:r>
            <a:r>
              <a:rPr lang="en-US" altLang="zh-CN" dirty="0">
                <a:solidFill>
                  <a:prstClr val="black">
                    <a:lumMod val="75000"/>
                    <a:lumOff val="25000"/>
                  </a:prstClr>
                </a:solidFill>
                <a:latin typeface="+mn-ea"/>
              </a:rPr>
              <a:t>	</a:t>
            </a:r>
            <a:r>
              <a:rPr lang="zh-CN" altLang="en-US" dirty="0">
                <a:solidFill>
                  <a:prstClr val="black">
                    <a:lumMod val="75000"/>
                    <a:lumOff val="25000"/>
                  </a:prstClr>
                </a:solidFill>
                <a:latin typeface="+mn-ea"/>
              </a:rPr>
              <a:t>以贪吃蛇身长的</a:t>
            </a:r>
            <a:r>
              <a:rPr lang="en-US" altLang="zh-CN" dirty="0">
                <a:solidFill>
                  <a:prstClr val="black">
                    <a:lumMod val="75000"/>
                    <a:lumOff val="25000"/>
                  </a:prstClr>
                </a:solidFill>
                <a:latin typeface="+mn-ea"/>
              </a:rPr>
              <a:t>15</a:t>
            </a:r>
            <a:r>
              <a:rPr lang="zh-CN" altLang="en-US" dirty="0">
                <a:solidFill>
                  <a:prstClr val="black">
                    <a:lumMod val="75000"/>
                    <a:lumOff val="25000"/>
                  </a:prstClr>
                </a:solidFill>
                <a:latin typeface="+mn-ea"/>
              </a:rPr>
              <a:t>倍为阈值，在无效步数超</a:t>
            </a:r>
            <a:r>
              <a:rPr lang="en-US" altLang="zh-CN" dirty="0">
                <a:solidFill>
                  <a:prstClr val="black">
                    <a:lumMod val="75000"/>
                    <a:lumOff val="25000"/>
                  </a:prstClr>
                </a:solidFill>
                <a:latin typeface="+mn-ea"/>
              </a:rPr>
              <a:t>	</a:t>
            </a:r>
            <a:r>
              <a:rPr lang="zh-CN" altLang="en-US" dirty="0">
                <a:solidFill>
                  <a:prstClr val="black">
                    <a:lumMod val="75000"/>
                    <a:lumOff val="25000"/>
                  </a:prstClr>
                </a:solidFill>
                <a:latin typeface="+mn-ea"/>
              </a:rPr>
              <a:t>过这个阈值的时候给予惩罚𝟏</a:t>
            </a:r>
            <a:r>
              <a:rPr lang="en-US" altLang="zh-CN" dirty="0">
                <a:solidFill>
                  <a:prstClr val="black">
                    <a:lumMod val="75000"/>
                    <a:lumOff val="25000"/>
                  </a:prstClr>
                </a:solidFill>
                <a:latin typeface="+mn-ea"/>
              </a:rPr>
              <a:t>/(</a:t>
            </a:r>
            <a:r>
              <a:rPr lang="zh-CN" altLang="en-US" dirty="0">
                <a:solidFill>
                  <a:prstClr val="black">
                    <a:lumMod val="75000"/>
                    <a:lumOff val="25000"/>
                  </a:prstClr>
                </a:solidFill>
                <a:latin typeface="+mn-ea"/>
              </a:rPr>
              <a:t>𝒔𝒏𝒂𝒌𝒆</a:t>
            </a:r>
            <a:r>
              <a:rPr lang="en-US" altLang="zh-CN" dirty="0">
                <a:solidFill>
                  <a:prstClr val="black">
                    <a:lumMod val="75000"/>
                    <a:lumOff val="25000"/>
                  </a:prstClr>
                </a:solidFill>
                <a:latin typeface="+mn-ea"/>
              </a:rPr>
              <a:t>_</a:t>
            </a:r>
            <a:r>
              <a:rPr lang="zh-CN" altLang="en-US" dirty="0">
                <a:solidFill>
                  <a:prstClr val="black">
                    <a:lumMod val="75000"/>
                    <a:lumOff val="25000"/>
                  </a:prstClr>
                </a:solidFill>
                <a:latin typeface="+mn-ea"/>
              </a:rPr>
              <a:t>𝒔𝒊𝒛𝒆</a:t>
            </a:r>
            <a:r>
              <a:rPr lang="en-US" altLang="zh-CN" dirty="0">
                <a:solidFill>
                  <a:prstClr val="black">
                    <a:lumMod val="75000"/>
                    <a:lumOff val="25000"/>
                  </a:prstClr>
                </a:solidFill>
                <a:latin typeface="+mn-ea"/>
              </a:rPr>
              <a:t>)</a:t>
            </a:r>
            <a:endParaRPr lang="en-US" altLang="zh-CN" dirty="0">
              <a:solidFill>
                <a:prstClr val="black">
                  <a:lumMod val="75000"/>
                  <a:lumOff val="25000"/>
                </a:prstClr>
              </a:solidFill>
              <a:latin typeface="+mn-ea"/>
            </a:endParaRPr>
          </a:p>
        </p:txBody>
      </p:sp>
      <mc:AlternateContent xmlns:mc="http://schemas.openxmlformats.org/markup-compatibility/2006">
        <mc:Choice xmlns:a14="http://schemas.microsoft.com/office/drawing/2010/main" Requires="a14">
          <p:sp>
            <p:nvSpPr>
              <p:cNvPr id="77" name="文本框 76"/>
              <p:cNvSpPr txBox="1"/>
              <p:nvPr/>
            </p:nvSpPr>
            <p:spPr>
              <a:xfrm>
                <a:off x="379730" y="6343015"/>
                <a:ext cx="12433935" cy="515620"/>
              </a:xfrm>
              <a:prstGeom prst="rect">
                <a:avLst/>
              </a:prstGeom>
              <a:noFill/>
            </p:spPr>
            <p:txBody>
              <a:bodyPr wrap="square">
                <a:noAutofit/>
              </a:bodyPr>
              <a:lstStyle/>
              <a:p>
                <a:pPr>
                  <a:lnSpc>
                    <a:spcPct val="130000"/>
                  </a:lnSpc>
                </a:pPr>
                <a:r>
                  <a:rPr lang="zh-CN" altLang="en-US" sz="1700" dirty="0">
                    <a:solidFill>
                      <a:prstClr val="black">
                        <a:lumMod val="75000"/>
                        <a:lumOff val="25000"/>
                      </a:prstClr>
                    </a:solidFill>
                    <a:latin typeface="微软雅黑" panose="020B0503020204020204" pitchFamily="34" charset="-122"/>
                    <a:ea typeface="微软雅黑" panose="020B0503020204020204" pitchFamily="34" charset="-122"/>
                  </a:rPr>
                  <a:t>注：</a:t>
                </a:r>
                <a14:m>
                  <m:oMath xmlns:m="http://schemas.openxmlformats.org/officeDocument/2006/math">
                    <m:r>
                      <a:rPr lang="en-US" altLang="zh-CN" sz="1700" b="1" i="1" dirty="0" smtClean="0">
                        <a:solidFill>
                          <a:prstClr val="black">
                            <a:lumMod val="75000"/>
                            <a:lumOff val="25000"/>
                          </a:prstClr>
                        </a:solidFill>
                        <a:latin typeface="Cambria Math" panose="02040503050406030204" pitchFamily="18" charset="0"/>
                        <a:ea typeface="微软雅黑" panose="020B0503020204020204" pitchFamily="34" charset="-122"/>
                      </a:rPr>
                      <m:t>𝒔𝒏𝒂𝒌𝒆</m:t>
                    </m:r>
                    <m:r>
                      <a:rPr lang="en-US" altLang="zh-CN" sz="1700" b="1" i="1" dirty="0" smtClean="0">
                        <a:solidFill>
                          <a:prstClr val="black">
                            <a:lumMod val="75000"/>
                            <a:lumOff val="25000"/>
                          </a:prstClr>
                        </a:solidFill>
                        <a:latin typeface="Cambria Math" panose="02040503050406030204" pitchFamily="18" charset="0"/>
                        <a:ea typeface="微软雅黑" panose="020B0503020204020204" pitchFamily="34" charset="-122"/>
                      </a:rPr>
                      <m:t>_</m:t>
                    </m:r>
                    <m:r>
                      <a:rPr lang="en-US" altLang="zh-CN" sz="1700" b="1" i="1" dirty="0" smtClean="0">
                        <a:solidFill>
                          <a:prstClr val="black">
                            <a:lumMod val="75000"/>
                            <a:lumOff val="25000"/>
                          </a:prstClr>
                        </a:solidFill>
                        <a:latin typeface="Cambria Math" panose="02040503050406030204" pitchFamily="18" charset="0"/>
                        <a:ea typeface="微软雅黑" panose="020B0503020204020204" pitchFamily="34" charset="-122"/>
                      </a:rPr>
                      <m:t>𝒔𝒊𝒛𝒆</m:t>
                    </m:r>
                  </m:oMath>
                </a14:m>
                <a:r>
                  <a:rPr lang="zh-CN" altLang="en-US" sz="1700" dirty="0">
                    <a:solidFill>
                      <a:prstClr val="black">
                        <a:lumMod val="75000"/>
                        <a:lumOff val="25000"/>
                      </a:prstClr>
                    </a:solidFill>
                    <a:latin typeface="微软雅黑" panose="020B0503020204020204" pitchFamily="34" charset="-122"/>
                    <a:ea typeface="微软雅黑" panose="020B0503020204020204" pitchFamily="34" charset="-122"/>
                  </a:rPr>
                  <a:t>：</a:t>
                </a:r>
                <a:r>
                  <a:rPr lang="en-US" altLang="zh-CN" sz="1700" dirty="0">
                    <a:solidFill>
                      <a:prstClr val="black">
                        <a:lumMod val="75000"/>
                        <a:lumOff val="25000"/>
                      </a:prstClr>
                    </a:solidFill>
                    <a:latin typeface="微软雅黑" panose="020B0503020204020204" pitchFamily="34" charset="-122"/>
                    <a:ea typeface="微软雅黑" panose="020B0503020204020204" pitchFamily="34" charset="-122"/>
                  </a:rPr>
                  <a:t> </a:t>
                </a:r>
                <a:r>
                  <a:rPr lang="zh-CN" altLang="en-US" sz="1700" dirty="0">
                    <a:solidFill>
                      <a:prstClr val="black">
                        <a:lumMod val="75000"/>
                        <a:lumOff val="25000"/>
                      </a:prstClr>
                    </a:solidFill>
                    <a:latin typeface="微软雅黑" panose="020B0503020204020204" pitchFamily="34" charset="-122"/>
                    <a:ea typeface="微软雅黑" panose="020B0503020204020204" pitchFamily="34" charset="-122"/>
                  </a:rPr>
                  <a:t>蛇的长度；</a:t>
                </a:r>
                <a:r>
                  <a:rPr lang="en-US" altLang="zh-CN" sz="1700" b="1" dirty="0">
                    <a:solidFill>
                      <a:prstClr val="black">
                        <a:lumMod val="75000"/>
                        <a:lumOff val="25000"/>
                      </a:prstClr>
                    </a:solidFill>
                    <a:ea typeface="微软雅黑" panose="020B0503020204020204" pitchFamily="34" charset="-122"/>
                  </a:rPr>
                  <a:t> </a:t>
                </a:r>
                <a14:m>
                  <m:oMath xmlns:m="http://schemas.openxmlformats.org/officeDocument/2006/math">
                    <m:r>
                      <a:rPr lang="en-US" altLang="zh-CN" sz="1700" b="1" i="1" dirty="0" smtClean="0">
                        <a:solidFill>
                          <a:prstClr val="black">
                            <a:lumMod val="75000"/>
                            <a:lumOff val="25000"/>
                          </a:prstClr>
                        </a:solidFill>
                        <a:latin typeface="Cambria Math" panose="02040503050406030204" pitchFamily="18" charset="0"/>
                        <a:ea typeface="微软雅黑" panose="020B0503020204020204" pitchFamily="34" charset="-122"/>
                      </a:rPr>
                      <m:t>𝒅</m:t>
                    </m:r>
                    <m:d>
                      <m:dPr>
                        <m:ctrlPr>
                          <a:rPr lang="en-US" altLang="zh-CN" sz="1700" b="1" i="1" dirty="0" smtClean="0">
                            <a:solidFill>
                              <a:prstClr val="black">
                                <a:lumMod val="75000"/>
                                <a:lumOff val="25000"/>
                              </a:prstClr>
                            </a:solidFill>
                            <a:latin typeface="Cambria Math" panose="02040503050406030204" pitchFamily="18" charset="0"/>
                            <a:ea typeface="微软雅黑" panose="020B0503020204020204" pitchFamily="34" charset="-122"/>
                          </a:rPr>
                        </m:ctrlPr>
                      </m:dPr>
                      <m:e>
                        <m:r>
                          <a:rPr lang="en-US" altLang="zh-CN" sz="1700" b="1" i="1" dirty="0" smtClean="0">
                            <a:solidFill>
                              <a:prstClr val="black">
                                <a:lumMod val="75000"/>
                                <a:lumOff val="25000"/>
                              </a:prstClr>
                            </a:solidFill>
                            <a:latin typeface="Cambria Math" panose="02040503050406030204" pitchFamily="18" charset="0"/>
                            <a:ea typeface="微软雅黑" panose="020B0503020204020204" pitchFamily="34" charset="-122"/>
                          </a:rPr>
                          <m:t>𝒉𝒆𝒂𝒅</m:t>
                        </m:r>
                        <m:r>
                          <a:rPr lang="en-US" altLang="zh-CN" sz="1700" b="1" i="1" dirty="0" smtClean="0">
                            <a:solidFill>
                              <a:prstClr val="black">
                                <a:lumMod val="75000"/>
                                <a:lumOff val="25000"/>
                              </a:prstClr>
                            </a:solidFill>
                            <a:latin typeface="Cambria Math" panose="02040503050406030204" pitchFamily="18" charset="0"/>
                            <a:ea typeface="微软雅黑" panose="020B0503020204020204" pitchFamily="34" charset="-122"/>
                          </a:rPr>
                          <m:t>,</m:t>
                        </m:r>
                        <m:r>
                          <a:rPr lang="en-US" altLang="zh-CN" sz="1700" b="1" i="1" dirty="0" smtClean="0">
                            <a:solidFill>
                              <a:prstClr val="black">
                                <a:lumMod val="75000"/>
                                <a:lumOff val="25000"/>
                              </a:prstClr>
                            </a:solidFill>
                            <a:latin typeface="Cambria Math" panose="02040503050406030204" pitchFamily="18" charset="0"/>
                            <a:ea typeface="微软雅黑" panose="020B0503020204020204" pitchFamily="34" charset="-122"/>
                          </a:rPr>
                          <m:t>𝒇𝒓𝒖𝒊𝒕</m:t>
                        </m:r>
                      </m:e>
                    </m:d>
                    <m:r>
                      <a:rPr lang="en-US" altLang="zh-CN" sz="1700" b="1" i="1" dirty="0" smtClean="0">
                        <a:solidFill>
                          <a:prstClr val="black">
                            <a:lumMod val="75000"/>
                            <a:lumOff val="25000"/>
                          </a:prstClr>
                        </a:solidFill>
                        <a:latin typeface="Cambria Math" panose="02040503050406030204" pitchFamily="18" charset="0"/>
                        <a:ea typeface="微软雅黑" panose="020B0503020204020204" pitchFamily="34" charset="-122"/>
                      </a:rPr>
                      <m:t> </m:t>
                    </m:r>
                  </m:oMath>
                </a14:m>
                <a:r>
                  <a:rPr lang="zh-CN" altLang="en-US" sz="1700" dirty="0">
                    <a:solidFill>
                      <a:prstClr val="black">
                        <a:lumMod val="75000"/>
                        <a:lumOff val="25000"/>
                      </a:prstClr>
                    </a:solidFill>
                    <a:latin typeface="微软雅黑" panose="020B0503020204020204" pitchFamily="34" charset="-122"/>
                    <a:ea typeface="微软雅黑" panose="020B0503020204020204" pitchFamily="34" charset="-122"/>
                  </a:rPr>
                  <a:t>：蛇头与果实的距离，</a:t>
                </a:r>
                <a:r>
                  <a:rPr lang="en-US" altLang="zh-CN" sz="1700" dirty="0">
                    <a:solidFill>
                      <a:prstClr val="black">
                        <a:lumMod val="75000"/>
                        <a:lumOff val="25000"/>
                      </a:prstClr>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1700" b="1" i="1" dirty="0">
                        <a:solidFill>
                          <a:prstClr val="black">
                            <a:lumMod val="75000"/>
                            <a:lumOff val="25000"/>
                          </a:prstClr>
                        </a:solidFill>
                        <a:latin typeface="Cambria Math" panose="02040503050406030204" pitchFamily="18" charset="0"/>
                        <a:ea typeface="微软雅黑" panose="020B0503020204020204" pitchFamily="34" charset="-122"/>
                      </a:rPr>
                      <m:t>𝒅</m:t>
                    </m:r>
                    <m:d>
                      <m:dPr>
                        <m:ctrlPr>
                          <a:rPr lang="en-US" altLang="zh-CN" sz="1700" b="1" i="1" dirty="0">
                            <a:solidFill>
                              <a:prstClr val="black">
                                <a:lumMod val="75000"/>
                                <a:lumOff val="25000"/>
                              </a:prstClr>
                            </a:solidFill>
                            <a:latin typeface="Cambria Math" panose="02040503050406030204" pitchFamily="18" charset="0"/>
                            <a:ea typeface="微软雅黑" panose="020B0503020204020204" pitchFamily="34" charset="-122"/>
                          </a:rPr>
                        </m:ctrlPr>
                      </m:dPr>
                      <m:e>
                        <m:r>
                          <a:rPr lang="en-US" altLang="zh-CN" sz="1700" b="1" i="1" dirty="0">
                            <a:solidFill>
                              <a:prstClr val="black">
                                <a:lumMod val="75000"/>
                                <a:lumOff val="25000"/>
                              </a:prstClr>
                            </a:solidFill>
                            <a:latin typeface="Cambria Math" panose="02040503050406030204" pitchFamily="18" charset="0"/>
                            <a:ea typeface="微软雅黑" panose="020B0503020204020204" pitchFamily="34" charset="-122"/>
                          </a:rPr>
                          <m:t>𝒑𝒓𝒆</m:t>
                        </m:r>
                        <m:r>
                          <a:rPr lang="en-US" altLang="zh-CN" sz="1700" b="1" i="1" dirty="0">
                            <a:solidFill>
                              <a:prstClr val="black">
                                <a:lumMod val="75000"/>
                                <a:lumOff val="25000"/>
                              </a:prstClr>
                            </a:solidFill>
                            <a:latin typeface="Cambria Math" panose="02040503050406030204" pitchFamily="18" charset="0"/>
                            <a:ea typeface="微软雅黑" panose="020B0503020204020204" pitchFamily="34" charset="-122"/>
                          </a:rPr>
                          <m:t>_</m:t>
                        </m:r>
                        <m:r>
                          <a:rPr lang="en-US" altLang="zh-CN" sz="1700" b="1" i="1" dirty="0">
                            <a:solidFill>
                              <a:prstClr val="black">
                                <a:lumMod val="75000"/>
                                <a:lumOff val="25000"/>
                              </a:prstClr>
                            </a:solidFill>
                            <a:latin typeface="Cambria Math" panose="02040503050406030204" pitchFamily="18" charset="0"/>
                            <a:ea typeface="微软雅黑" panose="020B0503020204020204" pitchFamily="34" charset="-122"/>
                          </a:rPr>
                          <m:t>𝒉𝒆𝒂𝒅</m:t>
                        </m:r>
                        <m:r>
                          <a:rPr lang="en-US" altLang="zh-CN" sz="1700" b="1" i="1" dirty="0">
                            <a:solidFill>
                              <a:prstClr val="black">
                                <a:lumMod val="75000"/>
                                <a:lumOff val="25000"/>
                              </a:prstClr>
                            </a:solidFill>
                            <a:latin typeface="Cambria Math" panose="02040503050406030204" pitchFamily="18" charset="0"/>
                            <a:ea typeface="微软雅黑" panose="020B0503020204020204" pitchFamily="34" charset="-122"/>
                          </a:rPr>
                          <m:t>,</m:t>
                        </m:r>
                        <m:r>
                          <a:rPr lang="en-US" altLang="zh-CN" sz="1700" b="1" i="1" dirty="0">
                            <a:solidFill>
                              <a:prstClr val="black">
                                <a:lumMod val="75000"/>
                                <a:lumOff val="25000"/>
                              </a:prstClr>
                            </a:solidFill>
                            <a:latin typeface="Cambria Math" panose="02040503050406030204" pitchFamily="18" charset="0"/>
                            <a:ea typeface="微软雅黑" panose="020B0503020204020204" pitchFamily="34" charset="-122"/>
                          </a:rPr>
                          <m:t>𝒇𝒓𝒖𝒊𝒕</m:t>
                        </m:r>
                      </m:e>
                    </m:d>
                    <m:r>
                      <a:rPr lang="en-US" altLang="zh-CN" sz="1700" b="1" i="1" dirty="0">
                        <a:solidFill>
                          <a:prstClr val="black">
                            <a:lumMod val="75000"/>
                            <a:lumOff val="25000"/>
                          </a:prstClr>
                        </a:solidFill>
                        <a:latin typeface="Cambria Math" panose="02040503050406030204" pitchFamily="18" charset="0"/>
                        <a:ea typeface="微软雅黑" panose="020B0503020204020204" pitchFamily="34" charset="-122"/>
                      </a:rPr>
                      <m:t> </m:t>
                    </m:r>
                  </m:oMath>
                </a14:m>
                <a:r>
                  <a:rPr lang="zh-CN" altLang="en-US" sz="1700" dirty="0">
                    <a:solidFill>
                      <a:prstClr val="black">
                        <a:lumMod val="75000"/>
                        <a:lumOff val="25000"/>
                      </a:prstClr>
                    </a:solidFill>
                    <a:latin typeface="微软雅黑" panose="020B0503020204020204" pitchFamily="34" charset="-122"/>
                    <a:ea typeface="微软雅黑" panose="020B0503020204020204" pitchFamily="34" charset="-122"/>
                  </a:rPr>
                  <a:t>：上一步蛇头与果实的距离</a:t>
                </a:r>
                <a:endParaRPr lang="zh-CN" altLang="en-US" sz="1700" dirty="0">
                  <a:solidFill>
                    <a:prstClr val="black">
                      <a:lumMod val="75000"/>
                      <a:lumOff val="25000"/>
                    </a:prstClr>
                  </a:solidFill>
                  <a:latin typeface="微软雅黑" panose="020B0503020204020204" pitchFamily="34" charset="-122"/>
                  <a:ea typeface="微软雅黑" panose="020B0503020204020204" pitchFamily="34" charset="-122"/>
                </a:endParaRPr>
              </a:p>
            </p:txBody>
          </p:sp>
        </mc:Choice>
        <mc:Fallback>
          <p:sp>
            <p:nvSpPr>
              <p:cNvPr id="77" name="文本框 76"/>
              <p:cNvSpPr txBox="1">
                <a:spLocks noRot="1" noChangeAspect="1" noMove="1" noResize="1" noEditPoints="1" noAdjustHandles="1" noChangeArrowheads="1" noChangeShapeType="1" noTextEdit="1"/>
              </p:cNvSpPr>
              <p:nvPr/>
            </p:nvSpPr>
            <p:spPr>
              <a:xfrm>
                <a:off x="379730" y="6343015"/>
                <a:ext cx="12433935" cy="515620"/>
              </a:xfrm>
              <a:prstGeom prst="rect">
                <a:avLst/>
              </a:prstGeom>
              <a:blipFill rotWithShape="1">
                <a:blip r:embed="rId5"/>
                <a:stretch>
                  <a:fillRect/>
                </a:stretch>
              </a:blipFill>
            </p:spPr>
            <p:txBody>
              <a:bodyPr/>
              <a:lstStyle/>
              <a:p>
                <a:r>
                  <a:rPr lang="zh-CN" altLang="en-US">
                    <a:noFill/>
                  </a:rPr>
                  <a:t> </a:t>
                </a:r>
              </a:p>
            </p:txBody>
          </p:sp>
        </mc:Fallback>
      </mc:AlternateContent>
      <p:grpSp>
        <p:nvGrpSpPr>
          <p:cNvPr id="88" name="组合 87"/>
          <p:cNvGrpSpPr/>
          <p:nvPr/>
        </p:nvGrpSpPr>
        <p:grpSpPr>
          <a:xfrm>
            <a:off x="2164356" y="4950081"/>
            <a:ext cx="7123865" cy="1312335"/>
            <a:chOff x="2214401" y="4640937"/>
            <a:chExt cx="6576794" cy="1594756"/>
          </a:xfrm>
        </p:grpSpPr>
        <p:sp>
          <p:nvSpPr>
            <p:cNvPr id="87" name="矩形: 圆角 86"/>
            <p:cNvSpPr/>
            <p:nvPr/>
          </p:nvSpPr>
          <p:spPr>
            <a:xfrm>
              <a:off x="2618529" y="4654005"/>
              <a:ext cx="6172666" cy="1581688"/>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2214401" y="4640937"/>
              <a:ext cx="6576794" cy="1361392"/>
              <a:chOff x="3171456" y="3058854"/>
              <a:chExt cx="7604915" cy="1813344"/>
            </a:xfrm>
          </p:grpSpPr>
          <p:sp>
            <p:nvSpPr>
              <p:cNvPr id="79" name="矩形 78"/>
              <p:cNvSpPr>
                <a:spLocks noChangeArrowheads="1"/>
              </p:cNvSpPr>
              <p:nvPr/>
            </p:nvSpPr>
            <p:spPr bwMode="auto">
              <a:xfrm>
                <a:off x="3171456" y="3837763"/>
                <a:ext cx="7410091" cy="69583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a:r>
                  <a:rPr lang="zh-CN" altLang="en-US" sz="2200" dirty="0">
                    <a:solidFill>
                      <a:prstClr val="black">
                        <a:lumMod val="75000"/>
                        <a:lumOff val="25000"/>
                      </a:prstClr>
                    </a:solidFill>
                    <a:latin typeface="+mn-ea"/>
                  </a:rPr>
                  <a:t>贪吃蛇</a:t>
                </a:r>
                <a:r>
                  <a:rPr lang="zh-CN" altLang="en-US" sz="2200" dirty="0">
                    <a:solidFill>
                      <a:prstClr val="black">
                        <a:lumMod val="75000"/>
                        <a:lumOff val="25000"/>
                      </a:prstClr>
                    </a:solidFill>
                    <a:latin typeface="+mn-ea"/>
                  </a:rPr>
                  <a:t>成长至</a:t>
                </a:r>
                <a:r>
                  <a:rPr lang="en-US" altLang="zh-CN" sz="2200" dirty="0">
                    <a:solidFill>
                      <a:prstClr val="black">
                        <a:lumMod val="75000"/>
                        <a:lumOff val="25000"/>
                      </a:prstClr>
                    </a:solidFill>
                    <a:latin typeface="+mn-ea"/>
                  </a:rPr>
                  <a:t>40-50</a:t>
                </a:r>
                <a:r>
                  <a:rPr lang="zh-CN" altLang="en-US" sz="2200" dirty="0">
                    <a:solidFill>
                      <a:prstClr val="black">
                        <a:lumMod val="75000"/>
                        <a:lumOff val="25000"/>
                      </a:prstClr>
                    </a:solidFill>
                    <a:latin typeface="+mn-ea"/>
                  </a:rPr>
                  <a:t>后依旧转圈圈</a:t>
                </a:r>
                <a:endParaRPr lang="zh-CN" altLang="en-US" sz="2200" dirty="0">
                  <a:solidFill>
                    <a:prstClr val="black">
                      <a:lumMod val="75000"/>
                      <a:lumOff val="25000"/>
                    </a:prstClr>
                  </a:solidFill>
                  <a:latin typeface="+mn-ea"/>
                </a:endParaRPr>
              </a:p>
            </p:txBody>
          </p:sp>
          <p:grpSp>
            <p:nvGrpSpPr>
              <p:cNvPr id="80" name="组合 79"/>
              <p:cNvGrpSpPr/>
              <p:nvPr/>
            </p:nvGrpSpPr>
            <p:grpSpPr>
              <a:xfrm>
                <a:off x="8876149" y="3058854"/>
                <a:ext cx="1900222" cy="1813344"/>
                <a:chOff x="8876147" y="3192042"/>
                <a:chExt cx="1900222" cy="1813344"/>
              </a:xfrm>
              <a:solidFill>
                <a:srgbClr val="990100"/>
              </a:solidFill>
            </p:grpSpPr>
            <p:sp>
              <p:nvSpPr>
                <p:cNvPr id="81" name="任意多边形 11"/>
                <p:cNvSpPr/>
                <p:nvPr/>
              </p:nvSpPr>
              <p:spPr>
                <a:xfrm>
                  <a:off x="10622170" y="4830722"/>
                  <a:ext cx="136506" cy="174664"/>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85000"/>
                        <a:lumOff val="15000"/>
                      </a:prstClr>
                    </a:solidFill>
                    <a:effectLst/>
                    <a:uLnTx/>
                    <a:uFillTx/>
                    <a:latin typeface="Arial" panose="020B0604020202020204"/>
                    <a:ea typeface="微软雅黑" panose="020B0503020204020204" pitchFamily="34" charset="-122"/>
                    <a:cs typeface="+mn-cs"/>
                  </a:endParaRPr>
                </a:p>
              </p:txBody>
            </p:sp>
            <p:sp>
              <p:nvSpPr>
                <p:cNvPr id="82" name="任意多边形 13"/>
                <p:cNvSpPr/>
                <p:nvPr/>
              </p:nvSpPr>
              <p:spPr>
                <a:xfrm>
                  <a:off x="8876147" y="3192042"/>
                  <a:ext cx="152380" cy="95271"/>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83" name="组合 82"/>
                <p:cNvGrpSpPr/>
                <p:nvPr/>
              </p:nvGrpSpPr>
              <p:grpSpPr>
                <a:xfrm>
                  <a:off x="8914003" y="3192042"/>
                  <a:ext cx="1862366" cy="1812285"/>
                  <a:chOff x="6958372" y="2300290"/>
                  <a:chExt cx="1396956" cy="1358900"/>
                </a:xfrm>
                <a:grpFill/>
              </p:grpSpPr>
              <p:sp>
                <p:nvSpPr>
                  <p:cNvPr id="84" name="任意多边形 16"/>
                  <p:cNvSpPr/>
                  <p:nvPr/>
                </p:nvSpPr>
                <p:spPr>
                  <a:xfrm>
                    <a:off x="6958372" y="2300290"/>
                    <a:ext cx="1396956" cy="1358900"/>
                  </a:xfrm>
                  <a:custGeom>
                    <a:avLst/>
                    <a:gdLst>
                      <a:gd name="connsiteX0" fmla="*/ 0 w 1319348"/>
                      <a:gd name="connsiteY0" fmla="*/ 0 h 1293223"/>
                      <a:gd name="connsiteX1" fmla="*/ 1319348 w 1319348"/>
                      <a:gd name="connsiteY1" fmla="*/ 1293223 h 1293223"/>
                      <a:gd name="connsiteX2" fmla="*/ 1319348 w 1319348"/>
                      <a:gd name="connsiteY2" fmla="*/ 391886 h 1293223"/>
                      <a:gd name="connsiteX3" fmla="*/ 927463 w 1319348"/>
                      <a:gd name="connsiteY3" fmla="*/ 13063 h 1293223"/>
                      <a:gd name="connsiteX4" fmla="*/ 0 w 1319348"/>
                      <a:gd name="connsiteY4" fmla="*/ 0 h 1293223"/>
                      <a:gd name="connsiteX0-1" fmla="*/ 0 w 1319348"/>
                      <a:gd name="connsiteY0-2" fmla="*/ 5987 h 1299210"/>
                      <a:gd name="connsiteX1-3" fmla="*/ 1319348 w 1319348"/>
                      <a:gd name="connsiteY1-4" fmla="*/ 1299210 h 1299210"/>
                      <a:gd name="connsiteX2-5" fmla="*/ 1319348 w 1319348"/>
                      <a:gd name="connsiteY2-6" fmla="*/ 397873 h 1299210"/>
                      <a:gd name="connsiteX3-7" fmla="*/ 908413 w 1319348"/>
                      <a:gd name="connsiteY3-8" fmla="*/ 0 h 1299210"/>
                      <a:gd name="connsiteX4-9" fmla="*/ 0 w 1319348"/>
                      <a:gd name="connsiteY4-10" fmla="*/ 5987 h 1299210"/>
                      <a:gd name="connsiteX0-11" fmla="*/ 0 w 1333635"/>
                      <a:gd name="connsiteY0-12" fmla="*/ 1225 h 1299210"/>
                      <a:gd name="connsiteX1-13" fmla="*/ 1333635 w 1333635"/>
                      <a:gd name="connsiteY1-14" fmla="*/ 1299210 h 1299210"/>
                      <a:gd name="connsiteX2-15" fmla="*/ 1333635 w 1333635"/>
                      <a:gd name="connsiteY2-16" fmla="*/ 397873 h 1299210"/>
                      <a:gd name="connsiteX3-17" fmla="*/ 922700 w 1333635"/>
                      <a:gd name="connsiteY3-18" fmla="*/ 0 h 1299210"/>
                      <a:gd name="connsiteX4-19" fmla="*/ 0 w 1333635"/>
                      <a:gd name="connsiteY4-20" fmla="*/ 1225 h 12992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33635" h="1299210">
                        <a:moveTo>
                          <a:pt x="0" y="1225"/>
                        </a:moveTo>
                        <a:lnTo>
                          <a:pt x="1333635" y="1299210"/>
                        </a:lnTo>
                        <a:lnTo>
                          <a:pt x="1333635" y="397873"/>
                        </a:lnTo>
                        <a:lnTo>
                          <a:pt x="922700" y="0"/>
                        </a:lnTo>
                        <a:lnTo>
                          <a:pt x="0" y="122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444455"/>
                      </a:solidFill>
                      <a:effectLst/>
                      <a:uLnTx/>
                      <a:uFillTx/>
                      <a:latin typeface="Arial" panose="020B0604020202020204"/>
                      <a:ea typeface="微软雅黑" panose="020B0503020204020204" pitchFamily="34" charset="-122"/>
                      <a:cs typeface="+mn-cs"/>
                    </a:endParaRPr>
                  </a:p>
                </p:txBody>
              </p:sp>
              <p:sp>
                <p:nvSpPr>
                  <p:cNvPr id="85" name="矩形 84"/>
                  <p:cNvSpPr/>
                  <p:nvPr/>
                </p:nvSpPr>
                <p:spPr>
                  <a:xfrm rot="2267881">
                    <a:off x="7627576" y="2573498"/>
                    <a:ext cx="694075" cy="461089"/>
                  </a:xfrm>
                  <a:prstGeom prst="rect">
                    <a:avLst/>
                  </a:prstGeom>
                  <a:grp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表现</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grpSp>
      <p:grpSp>
        <p:nvGrpSpPr>
          <p:cNvPr id="98" name="组合 97"/>
          <p:cNvGrpSpPr/>
          <p:nvPr/>
        </p:nvGrpSpPr>
        <p:grpSpPr>
          <a:xfrm>
            <a:off x="4342783" y="550626"/>
            <a:ext cx="10278403" cy="4374615"/>
            <a:chOff x="4249618" y="343937"/>
            <a:chExt cx="10278403" cy="4374615"/>
          </a:xfrm>
        </p:grpSpPr>
        <p:pic>
          <p:nvPicPr>
            <p:cNvPr id="89" name="mlp_circle - Trim">
              <a:hlinkClick r:id="" action="ppaction://media"/>
            </p:cNvPr>
            <p:cNvPicPr>
              <a:picLocks noChangeAspect="1"/>
            </p:cNvPicPr>
            <p:nvPr>
              <a:videoFile r:link="rId6"/>
              <p:extLst>
                <p:ext uri="{DAA4B4D4-6D71-4841-9C94-3DE7FCFB9230}">
                  <p14:media xmlns:p14="http://schemas.microsoft.com/office/powerpoint/2010/main" r:embed="rId7"/>
                </p:ext>
              </p:extLst>
            </p:nvPr>
          </p:nvPicPr>
          <p:blipFill>
            <a:blip r:embed="rId8"/>
            <a:stretch>
              <a:fillRect/>
            </a:stretch>
          </p:blipFill>
          <p:spPr>
            <a:xfrm>
              <a:off x="4249618" y="343937"/>
              <a:ext cx="3825473" cy="4345345"/>
            </a:xfrm>
            <a:prstGeom prst="rect">
              <a:avLst/>
            </a:prstGeom>
          </p:spPr>
        </p:pic>
        <p:sp>
          <p:nvSpPr>
            <p:cNvPr id="97" name="矩形 96"/>
            <p:cNvSpPr/>
            <p:nvPr/>
          </p:nvSpPr>
          <p:spPr>
            <a:xfrm>
              <a:off x="5530205" y="4256887"/>
              <a:ext cx="8997816" cy="461665"/>
            </a:xfrm>
            <a:prstGeom prst="rect">
              <a:avLst/>
            </a:prstGeom>
            <a:noFill/>
            <a:ln>
              <a:noFill/>
            </a:ln>
          </p:spPr>
          <p:txBody>
            <a:bodyPr wrap="square" lIns="91440" tIns="45720" rIns="91440" bIns="45720">
              <a:spAutoFit/>
            </a:bodyPr>
            <a:lstStyle/>
            <a:p>
              <a:r>
                <a:rPr lang="zh-CN" altLang="en-US"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训练次数：</a:t>
              </a:r>
              <a:r>
                <a:rPr lang="en-US" altLang="zh-CN"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100,000,000 </a:t>
              </a:r>
              <a:endParaRPr lang="en-US" altLang="zh-CN"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endParaRPr>
            </a:p>
            <a:p>
              <a:r>
                <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训练时长：</a:t>
              </a:r>
              <a:r>
                <a:rPr lang="en-US" altLang="zh-CN"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10</a:t>
              </a:r>
              <a:r>
                <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小时</a:t>
              </a:r>
              <a:endPar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250"/>
                                        <p:tgtEl>
                                          <p:spTgt spid="98"/>
                                        </p:tgtEl>
                                      </p:cBhvr>
                                    </p:animEffect>
                                    <p:anim calcmode="lin" valueType="num">
                                      <p:cBhvr>
                                        <p:cTn id="8" dur="250" fill="hold"/>
                                        <p:tgtEl>
                                          <p:spTgt spid="98"/>
                                        </p:tgtEl>
                                        <p:attrNameLst>
                                          <p:attrName>ppt_x</p:attrName>
                                        </p:attrNameLst>
                                      </p:cBhvr>
                                      <p:tavLst>
                                        <p:tav tm="0">
                                          <p:val>
                                            <p:strVal val="#ppt_x"/>
                                          </p:val>
                                        </p:tav>
                                        <p:tav tm="100000">
                                          <p:val>
                                            <p:strVal val="#ppt_x"/>
                                          </p:val>
                                        </p:tav>
                                      </p:tavLst>
                                    </p:anim>
                                    <p:anim calcmode="lin" valueType="num">
                                      <p:cBhvr>
                                        <p:cTn id="9" dur="25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8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6"/>
          <p:cNvSpPr>
            <a:spLocks noChangeArrowheads="1"/>
          </p:cNvSpPr>
          <p:nvPr/>
        </p:nvSpPr>
        <p:spPr bwMode="auto">
          <a:xfrm>
            <a:off x="634918" y="237124"/>
            <a:ext cx="1887690"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训练总结</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3496" y="954652"/>
            <a:ext cx="9766802" cy="3105310"/>
          </a:xfrm>
          <a:prstGeom prst="rect">
            <a:avLst/>
          </a:prstGeom>
        </p:spPr>
      </p:pic>
      <p:sp>
        <p:nvSpPr>
          <p:cNvPr id="11" name="文本框 10"/>
          <p:cNvSpPr txBox="1"/>
          <p:nvPr/>
        </p:nvSpPr>
        <p:spPr>
          <a:xfrm>
            <a:off x="1149617" y="4277886"/>
            <a:ext cx="12201224" cy="369332"/>
          </a:xfrm>
          <a:prstGeom prst="rect">
            <a:avLst/>
          </a:prstGeom>
          <a:noFill/>
        </p:spPr>
        <p:txBody>
          <a:bodyPr wrap="square">
            <a:spAutoFit/>
          </a:bodyPr>
          <a:lstStyle/>
          <a:p>
            <a:pPr algn="l"/>
            <a:r>
              <a:rPr lang="zh-CN" altLang="en-US" b="0" i="0" dirty="0">
                <a:solidFill>
                  <a:srgbClr val="333333"/>
                </a:solidFill>
                <a:effectLst/>
                <a:latin typeface="Helvetica Neue"/>
              </a:rPr>
              <a:t>（</a:t>
            </a:r>
            <a:r>
              <a:rPr lang="zh-CN" altLang="en-US" b="1" i="0" dirty="0">
                <a:solidFill>
                  <a:srgbClr val="333333"/>
                </a:solidFill>
                <a:effectLst/>
                <a:latin typeface="Helvetica Neue"/>
              </a:rPr>
              <a:t>左图</a:t>
            </a:r>
            <a:r>
              <a:rPr lang="zh-CN" altLang="en-US" b="0" i="0" dirty="0">
                <a:solidFill>
                  <a:srgbClr val="333333"/>
                </a:solidFill>
                <a:effectLst/>
                <a:latin typeface="Helvetica Neue"/>
              </a:rPr>
              <a:t>表示一亿次训练中贪吃蛇每一百次训练获得果实或者死亡的平均步数，</a:t>
            </a:r>
            <a:r>
              <a:rPr lang="zh-CN" altLang="en-US" b="1" i="0" dirty="0">
                <a:solidFill>
                  <a:srgbClr val="333333"/>
                </a:solidFill>
                <a:effectLst/>
                <a:latin typeface="Helvetica Neue"/>
              </a:rPr>
              <a:t>右图</a:t>
            </a:r>
            <a:r>
              <a:rPr lang="zh-CN" altLang="en-US" b="0" i="0" dirty="0">
                <a:solidFill>
                  <a:srgbClr val="333333"/>
                </a:solidFill>
                <a:effectLst/>
                <a:latin typeface="Helvetica Neue"/>
              </a:rPr>
              <a:t>表示奖惩的平均得分）</a:t>
            </a:r>
            <a:endParaRPr lang="zh-CN" altLang="en-US" b="0" i="0" dirty="0">
              <a:solidFill>
                <a:srgbClr val="333333"/>
              </a:solidFill>
              <a:effectLst/>
              <a:latin typeface="Helvetica Neue"/>
            </a:endParaRPr>
          </a:p>
        </p:txBody>
      </p:sp>
      <p:sp>
        <p:nvSpPr>
          <p:cNvPr id="15" name="矩形 14"/>
          <p:cNvSpPr/>
          <p:nvPr/>
        </p:nvSpPr>
        <p:spPr>
          <a:xfrm>
            <a:off x="5383564" y="3981038"/>
            <a:ext cx="1866665" cy="400110"/>
          </a:xfrm>
          <a:prstGeom prst="rect">
            <a:avLst/>
          </a:prstGeom>
          <a:noFill/>
        </p:spPr>
        <p:txBody>
          <a:bodyPr wrap="none" lIns="91440" tIns="45720" rIns="91440" bIns="45720">
            <a:spAutoFit/>
          </a:bodyPr>
          <a:lstStyle/>
          <a:p>
            <a:pPr algn="ctr"/>
            <a:r>
              <a:rPr lang="en-US" altLang="zh-CN" sz="2000" i="0" dirty="0" err="1">
                <a:ln w="0"/>
                <a:effectLst>
                  <a:outerShdw blurRad="38100" dist="19050" dir="2700000" algn="tl" rotWithShape="0">
                    <a:schemeClr val="dk1">
                      <a:alpha val="40000"/>
                    </a:schemeClr>
                  </a:outerShdw>
                </a:effectLst>
                <a:latin typeface="Helvetica Neue"/>
              </a:rPr>
              <a:t>Tensorboard</a:t>
            </a:r>
            <a:r>
              <a:rPr lang="zh-CN" altLang="en-US" sz="2000" i="0" dirty="0">
                <a:ln w="0"/>
                <a:effectLst>
                  <a:outerShdw blurRad="38100" dist="19050" dir="2700000" algn="tl" rotWithShape="0">
                    <a:schemeClr val="dk1">
                      <a:alpha val="40000"/>
                    </a:schemeClr>
                  </a:outerShdw>
                </a:effectLst>
                <a:latin typeface="Helvetica Neue"/>
              </a:rPr>
              <a:t>图</a:t>
            </a:r>
            <a:endParaRPr lang="zh-CN" altLang="en-US" sz="2000" dirty="0">
              <a:ln w="0"/>
              <a:effectLst>
                <a:outerShdw blurRad="38100" dist="19050" dir="2700000" algn="tl" rotWithShape="0">
                  <a:schemeClr val="dk1">
                    <a:alpha val="40000"/>
                  </a:schemeClr>
                </a:outerShdw>
              </a:effectLst>
            </a:endParaRPr>
          </a:p>
        </p:txBody>
      </p:sp>
      <p:grpSp>
        <p:nvGrpSpPr>
          <p:cNvPr id="18" name="组合 17"/>
          <p:cNvGrpSpPr/>
          <p:nvPr/>
        </p:nvGrpSpPr>
        <p:grpSpPr>
          <a:xfrm>
            <a:off x="634918" y="4647218"/>
            <a:ext cx="11089721" cy="2179214"/>
            <a:chOff x="4238859" y="1324283"/>
            <a:chExt cx="11707049" cy="2540091"/>
          </a:xfrm>
        </p:grpSpPr>
        <p:sp>
          <p:nvSpPr>
            <p:cNvPr id="19" name="矩形 3"/>
            <p:cNvSpPr/>
            <p:nvPr/>
          </p:nvSpPr>
          <p:spPr>
            <a:xfrm>
              <a:off x="5026255" y="1858753"/>
              <a:ext cx="10919653" cy="183642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accent6">
                <a:lumMod val="40000"/>
                <a:lumOff val="60000"/>
              </a:schemeClr>
            </a:solidFill>
            <a:ln w="25400" cap="flat" cmpd="sng" algn="ctr">
              <a:noFill/>
              <a:prstDash val="solid"/>
            </a:ln>
            <a:effectLst/>
          </p:spPr>
          <p:txBody>
            <a:bodyPr lIns="2160000" tIns="62400" rIns="96000" bIns="62400" anchor="ctr"/>
            <a:lstStyle/>
            <a:p>
              <a:pPr marL="0" marR="0" lvl="0" indent="0" algn="l" defTabSz="457200" rtl="0" eaLnBrk="1" fontAlgn="auto" latinLnBrk="0" hangingPunct="1">
                <a:lnSpc>
                  <a:spcPct val="14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071F6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0" name="直角三角形 2"/>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35"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13"/>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990100"/>
            </a:solidFill>
            <a:ln w="25400" cap="flat" cmpd="sng" algn="ctr">
              <a:noFill/>
              <a:prstDash val="solid"/>
            </a:ln>
            <a:effectLst/>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TextBox 7"/>
            <p:cNvSpPr txBox="1"/>
            <p:nvPr/>
          </p:nvSpPr>
          <p:spPr>
            <a:xfrm>
              <a:off x="4412243" y="1626874"/>
              <a:ext cx="1760683" cy="968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版本</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MLP</a:t>
              </a: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 Box 13"/>
            <p:cNvSpPr txBox="1">
              <a:spLocks noChangeArrowheads="1"/>
            </p:cNvSpPr>
            <p:nvPr/>
          </p:nvSpPr>
          <p:spPr bwMode="gray">
            <a:xfrm>
              <a:off x="6346310" y="1763869"/>
              <a:ext cx="9545105" cy="198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50000"/>
                </a:lnSpc>
              </a:pPr>
              <a:r>
                <a:rPr lang="zh-CN" altLang="en-US" b="0" i="0" dirty="0">
                  <a:solidFill>
                    <a:srgbClr val="333333"/>
                  </a:solidFill>
                  <a:effectLst/>
                  <a:latin typeface="+mn-ea"/>
                </a:rPr>
                <a:t>  </a:t>
              </a:r>
              <a:r>
                <a:rPr lang="zh-CN" altLang="en-US" b="1" i="0" dirty="0">
                  <a:solidFill>
                    <a:srgbClr val="333333"/>
                  </a:solidFill>
                  <a:effectLst/>
                  <a:latin typeface="+mn-ea"/>
                </a:rPr>
                <a:t>左图</a:t>
              </a:r>
              <a:r>
                <a:rPr lang="zh-CN" altLang="en-US" b="0" i="0" dirty="0">
                  <a:solidFill>
                    <a:srgbClr val="333333"/>
                  </a:solidFill>
                  <a:effectLst/>
                  <a:latin typeface="+mn-ea"/>
                </a:rPr>
                <a:t>：贪吃蛇吃到果实或死亡的平均步数在不断增加，可以看到使用</a:t>
              </a:r>
              <a:r>
                <a:rPr lang="en-US" altLang="zh-CN" b="0" i="0" dirty="0">
                  <a:solidFill>
                    <a:srgbClr val="333333"/>
                  </a:solidFill>
                  <a:effectLst/>
                  <a:latin typeface="+mn-ea"/>
                </a:rPr>
                <a:t>MLP</a:t>
              </a:r>
              <a:r>
                <a:rPr lang="zh-CN" altLang="en-US" b="0" i="0" dirty="0">
                  <a:solidFill>
                    <a:srgbClr val="333333"/>
                  </a:solidFill>
                  <a:effectLst/>
                  <a:latin typeface="+mn-ea"/>
                </a:rPr>
                <a:t>模型从头至尾   </a:t>
              </a:r>
              <a:endParaRPr lang="en-US" altLang="zh-CN" b="0" i="0" dirty="0">
                <a:solidFill>
                  <a:srgbClr val="333333"/>
                </a:solidFill>
                <a:effectLst/>
                <a:latin typeface="+mn-ea"/>
              </a:endParaRPr>
            </a:p>
            <a:p>
              <a:pPr>
                <a:lnSpc>
                  <a:spcPct val="150000"/>
                </a:lnSpc>
              </a:pPr>
              <a:r>
                <a:rPr lang="en-US" altLang="zh-CN" dirty="0">
                  <a:solidFill>
                    <a:srgbClr val="333333"/>
                  </a:solidFill>
                  <a:latin typeface="+mn-ea"/>
                </a:rPr>
                <a:t>            </a:t>
              </a:r>
              <a:r>
                <a:rPr lang="zh-CN" altLang="en-US" b="0" i="0" dirty="0">
                  <a:solidFill>
                    <a:srgbClr val="333333"/>
                  </a:solidFill>
                  <a:effectLst/>
                  <a:latin typeface="+mn-ea"/>
                </a:rPr>
                <a:t>都有比较强的转圈倾向。</a:t>
              </a:r>
              <a:endParaRPr lang="en-US" altLang="zh-CN" b="0" i="0" dirty="0">
                <a:solidFill>
                  <a:srgbClr val="333333"/>
                </a:solidFill>
                <a:effectLst/>
                <a:latin typeface="+mn-ea"/>
              </a:endParaRPr>
            </a:p>
            <a:p>
              <a:pPr>
                <a:lnSpc>
                  <a:spcPct val="150000"/>
                </a:lnSpc>
              </a:pPr>
              <a:r>
                <a:rPr lang="en-US" altLang="zh-CN" dirty="0">
                  <a:solidFill>
                    <a:srgbClr val="333333"/>
                  </a:solidFill>
                  <a:latin typeface="+mn-ea"/>
                </a:rPr>
                <a:t>  </a:t>
              </a:r>
              <a:r>
                <a:rPr lang="zh-CN" altLang="en-US" b="1" i="0" dirty="0">
                  <a:solidFill>
                    <a:srgbClr val="333333"/>
                  </a:solidFill>
                  <a:effectLst/>
                  <a:latin typeface="+mn-ea"/>
                </a:rPr>
                <a:t>右图</a:t>
              </a:r>
              <a:r>
                <a:rPr lang="zh-CN" altLang="en-US" b="0" i="0" dirty="0">
                  <a:solidFill>
                    <a:srgbClr val="333333"/>
                  </a:solidFill>
                  <a:effectLst/>
                  <a:latin typeface="+mn-ea"/>
                </a:rPr>
                <a:t>：随着训练次数的增加，贪吃蛇所获得的分数正在逐渐上升，并最终为正，证明在</a:t>
              </a:r>
              <a:endParaRPr lang="en-US" altLang="zh-CN" b="0" i="0" dirty="0">
                <a:solidFill>
                  <a:srgbClr val="333333"/>
                </a:solidFill>
                <a:effectLst/>
                <a:latin typeface="+mn-ea"/>
              </a:endParaRPr>
            </a:p>
            <a:p>
              <a:pPr>
                <a:lnSpc>
                  <a:spcPct val="150000"/>
                </a:lnSpc>
              </a:pPr>
              <a:r>
                <a:rPr lang="en-US" altLang="zh-CN" dirty="0">
                  <a:solidFill>
                    <a:srgbClr val="333333"/>
                  </a:solidFill>
                  <a:latin typeface="+mn-ea"/>
                </a:rPr>
                <a:t>            </a:t>
              </a:r>
              <a:r>
                <a:rPr lang="zh-CN" altLang="en-US" b="0" i="0" dirty="0">
                  <a:solidFill>
                    <a:srgbClr val="333333"/>
                  </a:solidFill>
                  <a:effectLst/>
                  <a:latin typeface="+mn-ea"/>
                </a:rPr>
                <a:t>训练过程中贪吃蛇</a:t>
              </a:r>
              <a:r>
                <a:rPr lang="en-US" altLang="zh-CN" b="0" i="0" dirty="0">
                  <a:solidFill>
                    <a:srgbClr val="333333"/>
                  </a:solidFill>
                  <a:effectLst/>
                  <a:latin typeface="+mn-ea"/>
                </a:rPr>
                <a:t>AI</a:t>
              </a:r>
              <a:r>
                <a:rPr lang="zh-CN" altLang="en-US" b="0" i="0" dirty="0">
                  <a:solidFill>
                    <a:srgbClr val="333333"/>
                  </a:solidFill>
                  <a:effectLst/>
                  <a:latin typeface="+mn-ea"/>
                </a:rPr>
                <a:t>逐步适应奖惩机制。</a:t>
              </a:r>
              <a:endParaRPr lang="zh-CN" altLang="en-US" dirty="0">
                <a:latin typeface="+mn-ea"/>
              </a:endParaRPr>
            </a:p>
          </p:txBody>
        </p:sp>
      </p:grpSp>
      <p:pic>
        <p:nvPicPr>
          <p:cNvPr id="2" name="图片 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095200" y="241200"/>
            <a:ext cx="824090" cy="827554"/>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6"/>
          <p:cNvSpPr>
            <a:spLocks noChangeArrowheads="1"/>
          </p:cNvSpPr>
          <p:nvPr/>
        </p:nvSpPr>
        <p:spPr bwMode="auto">
          <a:xfrm>
            <a:off x="634918" y="237124"/>
            <a:ext cx="2298059"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策略与表现</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2" name="图片 41">
            <a:hlinkClick r:id="rId1" action="ppaction://hlinksldjump"/>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cxnSp>
        <p:nvCxnSpPr>
          <p:cNvPr id="21" name="直接连接符 15"/>
          <p:cNvCxnSpPr/>
          <p:nvPr/>
        </p:nvCxnSpPr>
        <p:spPr>
          <a:xfrm>
            <a:off x="6085176" y="1700535"/>
            <a:ext cx="10823" cy="3801940"/>
          </a:xfrm>
          <a:prstGeom prst="line">
            <a:avLst/>
          </a:prstGeom>
          <a:ln w="25400">
            <a:solidFill>
              <a:srgbClr val="990100"/>
            </a:solidFill>
            <a:prstDash val="dash"/>
          </a:ln>
        </p:spPr>
        <p:style>
          <a:lnRef idx="1">
            <a:schemeClr val="accent1"/>
          </a:lnRef>
          <a:fillRef idx="0">
            <a:schemeClr val="accent1"/>
          </a:fillRef>
          <a:effectRef idx="0">
            <a:schemeClr val="accent1"/>
          </a:effectRef>
          <a:fontRef idx="minor">
            <a:schemeClr val="tx1"/>
          </a:fontRef>
        </p:style>
      </p:cxnSp>
      <p:grpSp>
        <p:nvGrpSpPr>
          <p:cNvPr id="22" name="组合 4"/>
          <p:cNvGrpSpPr/>
          <p:nvPr/>
        </p:nvGrpSpPr>
        <p:grpSpPr>
          <a:xfrm>
            <a:off x="1079033" y="736005"/>
            <a:ext cx="10012283" cy="1155355"/>
            <a:chOff x="-470146" y="1321180"/>
            <a:chExt cx="10012283" cy="1155354"/>
          </a:xfrm>
        </p:grpSpPr>
        <p:sp>
          <p:nvSpPr>
            <p:cNvPr id="23" name="椭圆 22"/>
            <p:cNvSpPr/>
            <p:nvPr/>
          </p:nvSpPr>
          <p:spPr>
            <a:xfrm>
              <a:off x="3944942" y="1321180"/>
              <a:ext cx="1182108" cy="1155354"/>
            </a:xfrm>
            <a:prstGeom prst="ellipse">
              <a:avLst/>
            </a:prstGeom>
            <a:ln>
              <a:solidFill>
                <a:srgbClr val="990100"/>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a:t>
              </a:r>
              <a:r>
                <a:rPr kumimoji="0" lang="zh-CN" altLang="en-US"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版本</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nvSpPr>
          <p:spPr>
            <a:xfrm>
              <a:off x="-470146" y="1583071"/>
              <a:ext cx="4178049" cy="646331"/>
            </a:xfrm>
            <a:prstGeom prst="rect">
              <a:avLst/>
            </a:prstGeom>
            <a:solidFill>
              <a:srgbClr val="990100"/>
            </a:solidFill>
            <a:ln>
              <a:noFill/>
            </a:ln>
          </p:spPr>
          <p:style>
            <a:lnRef idx="1">
              <a:schemeClr val="accent1"/>
            </a:lnRef>
            <a:fillRef idx="3">
              <a:schemeClr val="accent1"/>
            </a:fillRef>
            <a:effectRef idx="2">
              <a:schemeClr val="accent1"/>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MLP </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CNN</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矩形 24"/>
            <p:cNvSpPr/>
            <p:nvPr/>
          </p:nvSpPr>
          <p:spPr>
            <a:xfrm>
              <a:off x="5364088" y="1583071"/>
              <a:ext cx="4178049" cy="667521"/>
            </a:xfrm>
            <a:prstGeom prst="rect">
              <a:avLst/>
            </a:prstGeom>
            <a:solidFill>
              <a:srgbClr val="990100"/>
            </a:solidFill>
            <a:ln>
              <a:noFill/>
            </a:ln>
          </p:spPr>
          <p:style>
            <a:lnRef idx="0">
              <a:schemeClr val="accent2"/>
            </a:lnRef>
            <a:fillRef idx="3">
              <a:schemeClr val="accent2"/>
            </a:fillRef>
            <a:effectRef idx="3">
              <a:schemeClr val="accent2"/>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设置渐变色</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燕尾形 50"/>
            <p:cNvSpPr/>
            <p:nvPr/>
          </p:nvSpPr>
          <p:spPr>
            <a:xfrm>
              <a:off x="5127050" y="1772816"/>
              <a:ext cx="216024" cy="288032"/>
            </a:xfrm>
            <a:prstGeom prst="chevron">
              <a:avLst/>
            </a:prstGeom>
            <a:solidFill>
              <a:srgbClr val="99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燕尾形 51"/>
            <p:cNvSpPr/>
            <p:nvPr/>
          </p:nvSpPr>
          <p:spPr>
            <a:xfrm flipH="1">
              <a:off x="3707903" y="1762221"/>
              <a:ext cx="216024" cy="288032"/>
            </a:xfrm>
            <a:prstGeom prst="chevron">
              <a:avLst/>
            </a:prstGeom>
            <a:solidFill>
              <a:srgbClr val="99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3" name="组合 32"/>
          <p:cNvGrpSpPr/>
          <p:nvPr/>
        </p:nvGrpSpPr>
        <p:grpSpPr>
          <a:xfrm>
            <a:off x="1322856" y="1950495"/>
            <a:ext cx="4034968" cy="628869"/>
            <a:chOff x="1258505" y="2292212"/>
            <a:chExt cx="4034968" cy="628869"/>
          </a:xfrm>
        </p:grpSpPr>
        <p:sp>
          <p:nvSpPr>
            <p:cNvPr id="29" name="圆角矩形 6"/>
            <p:cNvSpPr/>
            <p:nvPr/>
          </p:nvSpPr>
          <p:spPr>
            <a:xfrm>
              <a:off x="1258505" y="2292212"/>
              <a:ext cx="3780219" cy="628869"/>
            </a:xfrm>
            <a:prstGeom prst="roundRect">
              <a:avLst>
                <a:gd name="adj" fmla="val 11892"/>
              </a:avLst>
            </a:prstGeom>
            <a:solidFill>
              <a:schemeClr val="bg1">
                <a:lumMod val="95000"/>
              </a:schemeClr>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75000"/>
                    <a:lumOff val="25000"/>
                  </a:prstClr>
                </a:solidFill>
                <a:effectLst/>
                <a:uLnTx/>
                <a:uFillTx/>
                <a:latin typeface="Arial" panose="020B0604020202020204"/>
                <a:ea typeface="微软雅黑" panose="020B0503020204020204" pitchFamily="34" charset="-122"/>
                <a:cs typeface="+mn-cs"/>
              </a:endParaRPr>
            </a:p>
          </p:txBody>
        </p:sp>
        <p:sp>
          <p:nvSpPr>
            <p:cNvPr id="32" name="文本框 31"/>
            <p:cNvSpPr txBox="1"/>
            <p:nvPr/>
          </p:nvSpPr>
          <p:spPr>
            <a:xfrm>
              <a:off x="1322856" y="2392319"/>
              <a:ext cx="3970617" cy="452945"/>
            </a:xfrm>
            <a:prstGeom prst="rect">
              <a:avLst/>
            </a:prstGeom>
            <a:noFill/>
          </p:spPr>
          <p:txBody>
            <a:bodyPr wrap="square" rtlCol="0">
              <a:spAutoFit/>
            </a:bodyPr>
            <a:lstStyle/>
            <a:p>
              <a:pPr>
                <a:lnSpc>
                  <a:spcPct val="130000"/>
                </a:lnSpc>
              </a:pPr>
              <a:r>
                <a:rPr lang="zh-CN" altLang="en-US" sz="2000" dirty="0"/>
                <a:t>长度达到</a:t>
              </a:r>
              <a:r>
                <a:rPr lang="en-US" altLang="zh-CN" sz="2000" dirty="0"/>
                <a:t>40-50</a:t>
              </a:r>
              <a:r>
                <a:rPr lang="zh-CN" altLang="en-US" sz="2000" dirty="0"/>
                <a:t>后围绕果实转圈</a:t>
              </a:r>
              <a:endParaRPr lang="zh-CN" altLang="en-US" sz="2000" dirty="0"/>
            </a:p>
          </p:txBody>
        </p:sp>
      </p:grpSp>
      <p:sp>
        <p:nvSpPr>
          <p:cNvPr id="34" name="任意多边形 30"/>
          <p:cNvSpPr/>
          <p:nvPr/>
        </p:nvSpPr>
        <p:spPr>
          <a:xfrm>
            <a:off x="2867820" y="2579364"/>
            <a:ext cx="635204" cy="478135"/>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rgbClr val="99010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4028" tIns="45720" rIns="224028" bIns="241859" numCol="1" spcCol="953"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defRPr/>
            </a:pPr>
            <a:endParaRPr kumimoji="0" lang="zh-CN" altLang="en-US" sz="36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微软雅黑" panose="020B0503020204020204" pitchFamily="34" charset="-122"/>
              <a:cs typeface="+mn-cs"/>
            </a:endParaRPr>
          </a:p>
        </p:txBody>
      </p:sp>
      <p:grpSp>
        <p:nvGrpSpPr>
          <p:cNvPr id="35" name="组合 34"/>
          <p:cNvGrpSpPr/>
          <p:nvPr/>
        </p:nvGrpSpPr>
        <p:grpSpPr>
          <a:xfrm>
            <a:off x="1322856" y="3057762"/>
            <a:ext cx="4214060" cy="552158"/>
            <a:chOff x="1258505" y="2214129"/>
            <a:chExt cx="4214060" cy="552158"/>
          </a:xfrm>
        </p:grpSpPr>
        <p:sp>
          <p:nvSpPr>
            <p:cNvPr id="36" name="圆角矩形 6"/>
            <p:cNvSpPr/>
            <p:nvPr/>
          </p:nvSpPr>
          <p:spPr>
            <a:xfrm>
              <a:off x="1258505" y="2214129"/>
              <a:ext cx="3780219" cy="552158"/>
            </a:xfrm>
            <a:prstGeom prst="roundRect">
              <a:avLst>
                <a:gd name="adj" fmla="val 11892"/>
              </a:avLst>
            </a:prstGeom>
            <a:solidFill>
              <a:schemeClr val="bg1">
                <a:lumMod val="95000"/>
              </a:schemeClr>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75000"/>
                    <a:lumOff val="25000"/>
                  </a:prstClr>
                </a:solidFill>
                <a:effectLst/>
                <a:uLnTx/>
                <a:uFillTx/>
                <a:latin typeface="Arial" panose="020B0604020202020204"/>
                <a:ea typeface="微软雅黑" panose="020B0503020204020204" pitchFamily="34" charset="-122"/>
                <a:cs typeface="+mn-cs"/>
              </a:endParaRPr>
            </a:p>
          </p:txBody>
        </p:sp>
        <p:sp>
          <p:nvSpPr>
            <p:cNvPr id="37" name="文本框 36"/>
            <p:cNvSpPr txBox="1"/>
            <p:nvPr/>
          </p:nvSpPr>
          <p:spPr>
            <a:xfrm>
              <a:off x="1501948" y="2231478"/>
              <a:ext cx="3970617" cy="452945"/>
            </a:xfrm>
            <a:prstGeom prst="rect">
              <a:avLst/>
            </a:prstGeom>
            <a:noFill/>
          </p:spPr>
          <p:txBody>
            <a:bodyPr wrap="square" rtlCol="0">
              <a:spAutoFit/>
            </a:bodyPr>
            <a:lstStyle/>
            <a:p>
              <a:pPr>
                <a:lnSpc>
                  <a:spcPct val="130000"/>
                </a:lnSpc>
              </a:pPr>
              <a:r>
                <a:rPr lang="zh-CN" altLang="en-US" sz="2000" dirty="0">
                  <a:sym typeface="+mn-ea"/>
                </a:rPr>
                <a:t>需要蛇进行预判并避开死局</a:t>
              </a:r>
              <a:endParaRPr lang="zh-CN" altLang="en-US" sz="2000" dirty="0"/>
            </a:p>
          </p:txBody>
        </p:sp>
      </p:grpSp>
      <p:sp>
        <p:nvSpPr>
          <p:cNvPr id="49" name="任意多边形 30"/>
          <p:cNvSpPr/>
          <p:nvPr/>
        </p:nvSpPr>
        <p:spPr>
          <a:xfrm>
            <a:off x="2876635" y="3608045"/>
            <a:ext cx="635204" cy="478135"/>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rgbClr val="99010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4028" tIns="45720" rIns="224028" bIns="241859" numCol="1" spcCol="953"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defRPr/>
            </a:pPr>
            <a:endParaRPr kumimoji="0" lang="zh-CN" altLang="en-US" sz="36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微软雅黑" panose="020B0503020204020204" pitchFamily="34" charset="-122"/>
              <a:cs typeface="+mn-cs"/>
            </a:endParaRPr>
          </a:p>
        </p:txBody>
      </p:sp>
      <p:grpSp>
        <p:nvGrpSpPr>
          <p:cNvPr id="50" name="组合 49"/>
          <p:cNvGrpSpPr/>
          <p:nvPr/>
        </p:nvGrpSpPr>
        <p:grpSpPr>
          <a:xfrm>
            <a:off x="1331671" y="4086443"/>
            <a:ext cx="4726716" cy="552158"/>
            <a:chOff x="1258505" y="2214129"/>
            <a:chExt cx="4726716" cy="552158"/>
          </a:xfrm>
        </p:grpSpPr>
        <p:sp>
          <p:nvSpPr>
            <p:cNvPr id="51" name="圆角矩形 6"/>
            <p:cNvSpPr/>
            <p:nvPr/>
          </p:nvSpPr>
          <p:spPr>
            <a:xfrm>
              <a:off x="1258505" y="2214129"/>
              <a:ext cx="3780219" cy="552158"/>
            </a:xfrm>
            <a:prstGeom prst="roundRect">
              <a:avLst>
                <a:gd name="adj" fmla="val 11892"/>
              </a:avLst>
            </a:prstGeom>
            <a:solidFill>
              <a:schemeClr val="bg1">
                <a:lumMod val="95000"/>
              </a:schemeClr>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75000"/>
                    <a:lumOff val="25000"/>
                  </a:prstClr>
                </a:solidFill>
                <a:effectLst/>
                <a:uLnTx/>
                <a:uFillTx/>
                <a:latin typeface="Arial" panose="020B0604020202020204"/>
                <a:ea typeface="微软雅黑" panose="020B0503020204020204" pitchFamily="34" charset="-122"/>
                <a:cs typeface="+mn-cs"/>
              </a:endParaRPr>
            </a:p>
          </p:txBody>
        </p:sp>
        <p:sp>
          <p:nvSpPr>
            <p:cNvPr id="52" name="文本框 51"/>
            <p:cNvSpPr txBox="1"/>
            <p:nvPr/>
          </p:nvSpPr>
          <p:spPr>
            <a:xfrm>
              <a:off x="2014604" y="2231991"/>
              <a:ext cx="3970617" cy="452945"/>
            </a:xfrm>
            <a:prstGeom prst="rect">
              <a:avLst/>
            </a:prstGeom>
            <a:noFill/>
          </p:spPr>
          <p:txBody>
            <a:bodyPr wrap="square" rtlCol="0">
              <a:spAutoFit/>
            </a:bodyPr>
            <a:lstStyle/>
            <a:p>
              <a:pPr>
                <a:lnSpc>
                  <a:spcPct val="130000"/>
                </a:lnSpc>
              </a:pPr>
              <a:r>
                <a:rPr lang="zh-CN" altLang="en-US" sz="2000" dirty="0">
                  <a:sym typeface="+mn-ea"/>
                </a:rPr>
                <a:t>升级信息处理方式</a:t>
              </a:r>
              <a:endParaRPr lang="zh-CN" altLang="en-US" sz="2000" dirty="0"/>
            </a:p>
          </p:txBody>
        </p:sp>
      </p:grpSp>
      <p:sp>
        <p:nvSpPr>
          <p:cNvPr id="53" name="任意多边形 30"/>
          <p:cNvSpPr/>
          <p:nvPr/>
        </p:nvSpPr>
        <p:spPr>
          <a:xfrm>
            <a:off x="2867820" y="4636989"/>
            <a:ext cx="635204" cy="478135"/>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rgbClr val="99010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4028" tIns="45720" rIns="224028" bIns="241859" numCol="1" spcCol="953"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defRPr/>
            </a:pPr>
            <a:endParaRPr kumimoji="0" lang="zh-CN" altLang="en-US" sz="36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微软雅黑" panose="020B0503020204020204" pitchFamily="34" charset="-122"/>
              <a:cs typeface="+mn-cs"/>
            </a:endParaRPr>
          </a:p>
        </p:txBody>
      </p:sp>
      <p:grpSp>
        <p:nvGrpSpPr>
          <p:cNvPr id="54" name="组合 53"/>
          <p:cNvGrpSpPr/>
          <p:nvPr/>
        </p:nvGrpSpPr>
        <p:grpSpPr>
          <a:xfrm>
            <a:off x="1322856" y="5115387"/>
            <a:ext cx="4726716" cy="552158"/>
            <a:chOff x="1258505" y="2214129"/>
            <a:chExt cx="4726716" cy="552158"/>
          </a:xfrm>
        </p:grpSpPr>
        <p:sp>
          <p:nvSpPr>
            <p:cNvPr id="55" name="圆角矩形 6"/>
            <p:cNvSpPr/>
            <p:nvPr/>
          </p:nvSpPr>
          <p:spPr>
            <a:xfrm>
              <a:off x="1258505" y="2214129"/>
              <a:ext cx="3780219" cy="552158"/>
            </a:xfrm>
            <a:prstGeom prst="roundRect">
              <a:avLst>
                <a:gd name="adj" fmla="val 11892"/>
              </a:avLst>
            </a:prstGeom>
            <a:solidFill>
              <a:schemeClr val="bg1">
                <a:lumMod val="95000"/>
              </a:schemeClr>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75000"/>
                    <a:lumOff val="25000"/>
                  </a:prstClr>
                </a:solidFill>
                <a:effectLst/>
                <a:uLnTx/>
                <a:uFillTx/>
                <a:latin typeface="Arial" panose="020B0604020202020204"/>
                <a:ea typeface="微软雅黑" panose="020B0503020204020204" pitchFamily="34" charset="-122"/>
                <a:cs typeface="+mn-cs"/>
              </a:endParaRPr>
            </a:p>
          </p:txBody>
        </p:sp>
        <p:sp>
          <p:nvSpPr>
            <p:cNvPr id="56" name="文本框 55"/>
            <p:cNvSpPr txBox="1"/>
            <p:nvPr/>
          </p:nvSpPr>
          <p:spPr>
            <a:xfrm>
              <a:off x="2014604" y="2231991"/>
              <a:ext cx="3970617" cy="452945"/>
            </a:xfrm>
            <a:prstGeom prst="rect">
              <a:avLst/>
            </a:prstGeom>
            <a:noFill/>
          </p:spPr>
          <p:txBody>
            <a:bodyPr wrap="square" rtlCol="0">
              <a:spAutoFit/>
            </a:bodyPr>
            <a:lstStyle/>
            <a:p>
              <a:pPr>
                <a:lnSpc>
                  <a:spcPct val="130000"/>
                </a:lnSpc>
              </a:pPr>
              <a:r>
                <a:rPr lang="en-US" altLang="zh-CN" sz="2000" dirty="0">
                  <a:sym typeface="+mn-ea"/>
                </a:rPr>
                <a:t>    MLP      CNN</a:t>
              </a:r>
              <a:endParaRPr lang="zh-CN" altLang="en-US" sz="2000" dirty="0"/>
            </a:p>
          </p:txBody>
        </p:sp>
      </p:grpSp>
      <p:sp>
        <p:nvSpPr>
          <p:cNvPr id="57" name="箭头: 右 56"/>
          <p:cNvSpPr/>
          <p:nvPr/>
        </p:nvSpPr>
        <p:spPr>
          <a:xfrm>
            <a:off x="3028621" y="5253686"/>
            <a:ext cx="313602" cy="248789"/>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7194888" y="2419427"/>
            <a:ext cx="4034968" cy="628869"/>
            <a:chOff x="1258505" y="2292212"/>
            <a:chExt cx="4034968" cy="628869"/>
          </a:xfrm>
        </p:grpSpPr>
        <p:sp>
          <p:nvSpPr>
            <p:cNvPr id="59" name="圆角矩形 6"/>
            <p:cNvSpPr/>
            <p:nvPr/>
          </p:nvSpPr>
          <p:spPr>
            <a:xfrm>
              <a:off x="1258505" y="2292212"/>
              <a:ext cx="3780219" cy="628869"/>
            </a:xfrm>
            <a:prstGeom prst="roundRect">
              <a:avLst>
                <a:gd name="adj" fmla="val 11892"/>
              </a:avLst>
            </a:prstGeom>
            <a:solidFill>
              <a:schemeClr val="bg1">
                <a:lumMod val="95000"/>
              </a:schemeClr>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75000"/>
                    <a:lumOff val="25000"/>
                  </a:prstClr>
                </a:solidFill>
                <a:effectLst/>
                <a:uLnTx/>
                <a:uFillTx/>
                <a:latin typeface="Arial" panose="020B0604020202020204"/>
                <a:ea typeface="微软雅黑" panose="020B0503020204020204" pitchFamily="34" charset="-122"/>
                <a:cs typeface="+mn-cs"/>
              </a:endParaRPr>
            </a:p>
          </p:txBody>
        </p:sp>
        <p:sp>
          <p:nvSpPr>
            <p:cNvPr id="60" name="文本框 59"/>
            <p:cNvSpPr txBox="1"/>
            <p:nvPr/>
          </p:nvSpPr>
          <p:spPr>
            <a:xfrm>
              <a:off x="1322856" y="2392319"/>
              <a:ext cx="3970617" cy="452945"/>
            </a:xfrm>
            <a:prstGeom prst="rect">
              <a:avLst/>
            </a:prstGeom>
            <a:noFill/>
          </p:spPr>
          <p:txBody>
            <a:bodyPr wrap="square" rtlCol="0">
              <a:spAutoFit/>
            </a:bodyPr>
            <a:lstStyle/>
            <a:p>
              <a:pPr>
                <a:lnSpc>
                  <a:spcPct val="130000"/>
                </a:lnSpc>
              </a:pPr>
              <a:r>
                <a:rPr lang="zh-CN" altLang="en-US" sz="2000" dirty="0"/>
                <a:t>为了方便模型学习蛇路径信息</a:t>
              </a:r>
              <a:endParaRPr lang="zh-CN" altLang="en-US" sz="2000" dirty="0"/>
            </a:p>
          </p:txBody>
        </p:sp>
      </p:grpSp>
      <p:sp>
        <p:nvSpPr>
          <p:cNvPr id="61" name="任意多边形 30"/>
          <p:cNvSpPr/>
          <p:nvPr/>
        </p:nvSpPr>
        <p:spPr>
          <a:xfrm>
            <a:off x="8739852" y="3048296"/>
            <a:ext cx="635204" cy="478135"/>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rgbClr val="99010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4028" tIns="45720" rIns="224028" bIns="241859" numCol="1" spcCol="953"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defRPr/>
            </a:pPr>
            <a:endParaRPr kumimoji="0" lang="zh-CN" altLang="en-US" sz="36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微软雅黑" panose="020B0503020204020204" pitchFamily="34" charset="-122"/>
              <a:cs typeface="+mn-cs"/>
            </a:endParaRPr>
          </a:p>
        </p:txBody>
      </p:sp>
      <p:grpSp>
        <p:nvGrpSpPr>
          <p:cNvPr id="62" name="组合 61"/>
          <p:cNvGrpSpPr/>
          <p:nvPr/>
        </p:nvGrpSpPr>
        <p:grpSpPr>
          <a:xfrm>
            <a:off x="7194888" y="3526694"/>
            <a:ext cx="3780219" cy="552158"/>
            <a:chOff x="1258505" y="2214129"/>
            <a:chExt cx="3780219" cy="552158"/>
          </a:xfrm>
        </p:grpSpPr>
        <p:sp>
          <p:nvSpPr>
            <p:cNvPr id="63" name="圆角矩形 6"/>
            <p:cNvSpPr/>
            <p:nvPr/>
          </p:nvSpPr>
          <p:spPr>
            <a:xfrm>
              <a:off x="1258505" y="2214129"/>
              <a:ext cx="3780219" cy="552158"/>
            </a:xfrm>
            <a:prstGeom prst="roundRect">
              <a:avLst>
                <a:gd name="adj" fmla="val 11892"/>
              </a:avLst>
            </a:prstGeom>
            <a:solidFill>
              <a:schemeClr val="bg1">
                <a:lumMod val="95000"/>
              </a:schemeClr>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75000"/>
                    <a:lumOff val="25000"/>
                  </a:prstClr>
                </a:solidFill>
                <a:effectLst/>
                <a:uLnTx/>
                <a:uFillTx/>
                <a:latin typeface="Arial" panose="020B0604020202020204"/>
                <a:ea typeface="微软雅黑" panose="020B0503020204020204" pitchFamily="34" charset="-122"/>
                <a:cs typeface="+mn-cs"/>
              </a:endParaRPr>
            </a:p>
          </p:txBody>
        </p:sp>
        <p:sp>
          <p:nvSpPr>
            <p:cNvPr id="64" name="文本框 63"/>
            <p:cNvSpPr txBox="1"/>
            <p:nvPr/>
          </p:nvSpPr>
          <p:spPr>
            <a:xfrm>
              <a:off x="1322856" y="2231478"/>
              <a:ext cx="3609905" cy="452945"/>
            </a:xfrm>
            <a:prstGeom prst="rect">
              <a:avLst/>
            </a:prstGeom>
            <a:noFill/>
          </p:spPr>
          <p:txBody>
            <a:bodyPr wrap="square" rtlCol="0">
              <a:spAutoFit/>
            </a:bodyPr>
            <a:lstStyle/>
            <a:p>
              <a:pPr algn="ctr">
                <a:lnSpc>
                  <a:spcPct val="130000"/>
                </a:lnSpc>
              </a:pPr>
              <a:r>
                <a:rPr lang="zh-CN" altLang="en-US" sz="2000" dirty="0"/>
                <a:t>增加蛇姿态信息输入的丰富度</a:t>
              </a:r>
              <a:endParaRPr lang="zh-CN" altLang="en-US" sz="2000" dirty="0"/>
            </a:p>
          </p:txBody>
        </p:sp>
      </p:grpSp>
      <p:sp>
        <p:nvSpPr>
          <p:cNvPr id="65" name="任意多边形 30"/>
          <p:cNvSpPr/>
          <p:nvPr/>
        </p:nvSpPr>
        <p:spPr>
          <a:xfrm>
            <a:off x="8766746" y="4078852"/>
            <a:ext cx="635204" cy="478135"/>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rgbClr val="99010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4028" tIns="45720" rIns="224028" bIns="241859" numCol="1" spcCol="953"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defRPr/>
            </a:pPr>
            <a:endParaRPr kumimoji="0" lang="zh-CN" altLang="en-US" sz="36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微软雅黑" panose="020B0503020204020204" pitchFamily="34" charset="-122"/>
              <a:cs typeface="+mn-cs"/>
            </a:endParaRPr>
          </a:p>
        </p:txBody>
      </p:sp>
      <p:grpSp>
        <p:nvGrpSpPr>
          <p:cNvPr id="66" name="组合 65"/>
          <p:cNvGrpSpPr/>
          <p:nvPr/>
        </p:nvGrpSpPr>
        <p:grpSpPr>
          <a:xfrm>
            <a:off x="7194888" y="4557250"/>
            <a:ext cx="3970617" cy="552158"/>
            <a:chOff x="1231611" y="2214129"/>
            <a:chExt cx="3970617" cy="552158"/>
          </a:xfrm>
        </p:grpSpPr>
        <p:sp>
          <p:nvSpPr>
            <p:cNvPr id="67" name="圆角矩形 6"/>
            <p:cNvSpPr/>
            <p:nvPr/>
          </p:nvSpPr>
          <p:spPr>
            <a:xfrm>
              <a:off x="1258505" y="2214129"/>
              <a:ext cx="3780219" cy="552158"/>
            </a:xfrm>
            <a:prstGeom prst="roundRect">
              <a:avLst>
                <a:gd name="adj" fmla="val 11892"/>
              </a:avLst>
            </a:prstGeom>
            <a:solidFill>
              <a:schemeClr val="bg1">
                <a:lumMod val="95000"/>
              </a:schemeClr>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75000"/>
                    <a:lumOff val="25000"/>
                  </a:prstClr>
                </a:solidFill>
                <a:effectLst/>
                <a:uLnTx/>
                <a:uFillTx/>
                <a:latin typeface="Arial" panose="020B0604020202020204"/>
                <a:ea typeface="微软雅黑" panose="020B0503020204020204" pitchFamily="34" charset="-122"/>
                <a:cs typeface="+mn-cs"/>
              </a:endParaRPr>
            </a:p>
          </p:txBody>
        </p:sp>
        <p:sp>
          <p:nvSpPr>
            <p:cNvPr id="68" name="文本框 67"/>
            <p:cNvSpPr txBox="1"/>
            <p:nvPr/>
          </p:nvSpPr>
          <p:spPr>
            <a:xfrm>
              <a:off x="1231611" y="2219711"/>
              <a:ext cx="3970617" cy="452945"/>
            </a:xfrm>
            <a:prstGeom prst="rect">
              <a:avLst/>
            </a:prstGeom>
            <a:noFill/>
          </p:spPr>
          <p:txBody>
            <a:bodyPr wrap="square" rtlCol="0">
              <a:spAutoFit/>
            </a:bodyPr>
            <a:lstStyle/>
            <a:p>
              <a:pPr algn="ctr">
                <a:lnSpc>
                  <a:spcPct val="130000"/>
                </a:lnSpc>
              </a:pPr>
              <a:r>
                <a:rPr lang="zh-CN" altLang="en-US" sz="2000" dirty="0"/>
                <a:t>设置蛇颜色为渐变色</a:t>
              </a:r>
              <a:endParaRPr lang="zh-CN" altLang="en-US" sz="2000" dirty="0"/>
            </a:p>
          </p:txBody>
        </p:sp>
      </p:grpSp>
      <p:sp>
        <p:nvSpPr>
          <p:cNvPr id="69" name="圆角矩形 24"/>
          <p:cNvSpPr/>
          <p:nvPr/>
        </p:nvSpPr>
        <p:spPr>
          <a:xfrm>
            <a:off x="4099866" y="5952703"/>
            <a:ext cx="3970617" cy="602247"/>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贪吃蛇最终</a:t>
            </a:r>
            <a:r>
              <a:rPr lang="zh-CN" altLang="en-US" sz="2400" b="1" dirty="0"/>
              <a:t>成长至</a:t>
            </a:r>
            <a:r>
              <a:rPr lang="en-US" altLang="zh-CN" sz="2400" b="1" dirty="0"/>
              <a:t>50-80</a:t>
            </a:r>
            <a:endParaRPr lang="zh-CN" altLang="en-US" sz="2400" b="1" dirty="0"/>
          </a:p>
        </p:txBody>
      </p:sp>
      <p:sp>
        <p:nvSpPr>
          <p:cNvPr id="71" name="L 形 70"/>
          <p:cNvSpPr/>
          <p:nvPr/>
        </p:nvSpPr>
        <p:spPr>
          <a:xfrm rot="18900000">
            <a:off x="5892808" y="5303629"/>
            <a:ext cx="406383" cy="406383"/>
          </a:xfrm>
          <a:prstGeom prst="corner">
            <a:avLst>
              <a:gd name="adj1" fmla="val 31896"/>
              <a:gd name="adj2" fmla="val 26723"/>
            </a:avLst>
          </a:prstGeom>
          <a:solidFill>
            <a:srgbClr val="990100"/>
          </a:solidFill>
          <a:ln>
            <a:noFill/>
          </a:ln>
          <a:effectLst>
            <a:softEdge rad="12700"/>
          </a:effectLst>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80" name="组合 79"/>
          <p:cNvGrpSpPr/>
          <p:nvPr/>
        </p:nvGrpSpPr>
        <p:grpSpPr>
          <a:xfrm>
            <a:off x="4120826" y="1400407"/>
            <a:ext cx="10141358" cy="4476432"/>
            <a:chOff x="4120826" y="1400407"/>
            <a:chExt cx="10141358" cy="4476432"/>
          </a:xfrm>
        </p:grpSpPr>
        <p:pic>
          <p:nvPicPr>
            <p:cNvPr id="77" name="图片 76"/>
            <p:cNvPicPr>
              <a:picLocks noChangeAspect="1"/>
            </p:cNvPicPr>
            <p:nvPr/>
          </p:nvPicPr>
          <p:blipFill>
            <a:blip r:embed="rId3"/>
            <a:stretch>
              <a:fillRect/>
            </a:stretch>
          </p:blipFill>
          <p:spPr>
            <a:xfrm>
              <a:off x="4120826" y="1400407"/>
              <a:ext cx="3907745" cy="4444829"/>
            </a:xfrm>
            <a:prstGeom prst="rect">
              <a:avLst/>
            </a:prstGeom>
          </p:spPr>
        </p:pic>
        <p:sp>
          <p:nvSpPr>
            <p:cNvPr id="79" name="矩形 78"/>
            <p:cNvSpPr/>
            <p:nvPr/>
          </p:nvSpPr>
          <p:spPr>
            <a:xfrm>
              <a:off x="5264368" y="5415174"/>
              <a:ext cx="8997816" cy="461665"/>
            </a:xfrm>
            <a:prstGeom prst="rect">
              <a:avLst/>
            </a:prstGeom>
            <a:noFill/>
            <a:ln>
              <a:noFill/>
            </a:ln>
          </p:spPr>
          <p:txBody>
            <a:bodyPr wrap="square" lIns="91440" tIns="45720" rIns="91440" bIns="45720">
              <a:spAutoFit/>
            </a:bodyPr>
            <a:lstStyle/>
            <a:p>
              <a:r>
                <a:rPr lang="zh-CN" altLang="en-US"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训练次数：</a:t>
              </a:r>
              <a:r>
                <a:rPr lang="en-US" altLang="zh-CN"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100,000,000 </a:t>
              </a:r>
              <a:endParaRPr lang="en-US" altLang="zh-CN"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endParaRPr>
            </a:p>
            <a:p>
              <a:r>
                <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训练时长：</a:t>
              </a:r>
              <a:r>
                <a:rPr lang="en-US" altLang="zh-CN"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17</a:t>
              </a:r>
              <a:r>
                <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小时</a:t>
              </a:r>
              <a:endPar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endParaRPr>
            </a:p>
          </p:txBody>
        </p:sp>
      </p:gr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250" fill="hold"/>
                                        <p:tgtEl>
                                          <p:spTgt spid="80"/>
                                        </p:tgtEl>
                                        <p:attrNameLst>
                                          <p:attrName>ppt_x</p:attrName>
                                        </p:attrNameLst>
                                      </p:cBhvr>
                                      <p:tavLst>
                                        <p:tav tm="0">
                                          <p:val>
                                            <p:strVal val="#ppt_x"/>
                                          </p:val>
                                        </p:tav>
                                        <p:tav tm="100000">
                                          <p:val>
                                            <p:strVal val="#ppt_x"/>
                                          </p:val>
                                        </p:tav>
                                      </p:tavLst>
                                    </p:anim>
                                    <p:anim calcmode="lin" valueType="num">
                                      <p:cBhvr additive="base">
                                        <p:cTn id="8" dur="25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6"/>
          <p:cNvSpPr>
            <a:spLocks noChangeArrowheads="1"/>
          </p:cNvSpPr>
          <p:nvPr/>
        </p:nvSpPr>
        <p:spPr bwMode="auto">
          <a:xfrm>
            <a:off x="634918" y="237124"/>
            <a:ext cx="1887690"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训练总结</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文本框 10"/>
          <p:cNvSpPr txBox="1"/>
          <p:nvPr/>
        </p:nvSpPr>
        <p:spPr>
          <a:xfrm>
            <a:off x="1200417" y="3830265"/>
            <a:ext cx="12201224" cy="369332"/>
          </a:xfrm>
          <a:prstGeom prst="rect">
            <a:avLst/>
          </a:prstGeom>
          <a:noFill/>
        </p:spPr>
        <p:txBody>
          <a:bodyPr wrap="square">
            <a:spAutoFit/>
          </a:bodyPr>
          <a:lstStyle/>
          <a:p>
            <a:pPr algn="l"/>
            <a:r>
              <a:rPr lang="zh-CN" altLang="en-US" b="0" i="0" dirty="0">
                <a:solidFill>
                  <a:srgbClr val="333333"/>
                </a:solidFill>
                <a:effectLst/>
                <a:latin typeface="Helvetica Neue"/>
              </a:rPr>
              <a:t>（</a:t>
            </a:r>
            <a:r>
              <a:rPr lang="zh-CN" altLang="en-US" b="1" i="0" dirty="0">
                <a:solidFill>
                  <a:srgbClr val="333333"/>
                </a:solidFill>
                <a:effectLst/>
                <a:latin typeface="Helvetica Neue"/>
              </a:rPr>
              <a:t>左图</a:t>
            </a:r>
            <a:r>
              <a:rPr lang="zh-CN" altLang="en-US" b="0" i="0" dirty="0">
                <a:solidFill>
                  <a:srgbClr val="333333"/>
                </a:solidFill>
                <a:effectLst/>
                <a:latin typeface="Helvetica Neue"/>
              </a:rPr>
              <a:t>表示一亿次训练中贪吃蛇每一百次训练获得果实或者死亡的平均步数，</a:t>
            </a:r>
            <a:r>
              <a:rPr lang="zh-CN" altLang="en-US" b="1" i="0" dirty="0">
                <a:solidFill>
                  <a:srgbClr val="333333"/>
                </a:solidFill>
                <a:effectLst/>
                <a:latin typeface="Helvetica Neue"/>
              </a:rPr>
              <a:t>右图</a:t>
            </a:r>
            <a:r>
              <a:rPr lang="zh-CN" altLang="en-US" b="0" i="0" dirty="0">
                <a:solidFill>
                  <a:srgbClr val="333333"/>
                </a:solidFill>
                <a:effectLst/>
                <a:latin typeface="Helvetica Neue"/>
              </a:rPr>
              <a:t>表示奖惩的平均得分）</a:t>
            </a:r>
            <a:endParaRPr lang="zh-CN" altLang="en-US" b="0" i="0" dirty="0">
              <a:solidFill>
                <a:srgbClr val="333333"/>
              </a:solidFill>
              <a:effectLst/>
              <a:latin typeface="Helvetica Neue"/>
            </a:endParaRPr>
          </a:p>
        </p:txBody>
      </p:sp>
      <p:sp>
        <p:nvSpPr>
          <p:cNvPr id="15" name="矩形 14"/>
          <p:cNvSpPr/>
          <p:nvPr/>
        </p:nvSpPr>
        <p:spPr>
          <a:xfrm>
            <a:off x="5434364" y="3533417"/>
            <a:ext cx="1866665" cy="400110"/>
          </a:xfrm>
          <a:prstGeom prst="rect">
            <a:avLst/>
          </a:prstGeom>
          <a:noFill/>
        </p:spPr>
        <p:txBody>
          <a:bodyPr wrap="none" lIns="91440" tIns="45720" rIns="91440" bIns="45720">
            <a:spAutoFit/>
          </a:bodyPr>
          <a:lstStyle/>
          <a:p>
            <a:pPr algn="ctr"/>
            <a:r>
              <a:rPr lang="en-US" altLang="zh-CN" sz="2000" i="0" dirty="0" err="1">
                <a:ln w="0"/>
                <a:effectLst>
                  <a:outerShdw blurRad="38100" dist="19050" dir="2700000" algn="tl" rotWithShape="0">
                    <a:schemeClr val="dk1">
                      <a:alpha val="40000"/>
                    </a:schemeClr>
                  </a:outerShdw>
                </a:effectLst>
                <a:latin typeface="Helvetica Neue"/>
              </a:rPr>
              <a:t>Tensorboard</a:t>
            </a:r>
            <a:r>
              <a:rPr lang="zh-CN" altLang="en-US" sz="2000" i="0" dirty="0">
                <a:ln w="0"/>
                <a:effectLst>
                  <a:outerShdw blurRad="38100" dist="19050" dir="2700000" algn="tl" rotWithShape="0">
                    <a:schemeClr val="dk1">
                      <a:alpha val="40000"/>
                    </a:schemeClr>
                  </a:outerShdw>
                </a:effectLst>
                <a:latin typeface="Helvetica Neue"/>
              </a:rPr>
              <a:t>图</a:t>
            </a:r>
            <a:endParaRPr lang="zh-CN" altLang="en-US" sz="2000" dirty="0">
              <a:ln w="0"/>
              <a:effectLst>
                <a:outerShdw blurRad="38100" dist="19050" dir="2700000" algn="tl" rotWithShape="0">
                  <a:schemeClr val="dk1">
                    <a:alpha val="40000"/>
                  </a:schemeClr>
                </a:outerShdw>
              </a:effectLst>
            </a:endParaRPr>
          </a:p>
        </p:txBody>
      </p:sp>
      <p:grpSp>
        <p:nvGrpSpPr>
          <p:cNvPr id="18" name="组合 17"/>
          <p:cNvGrpSpPr/>
          <p:nvPr/>
        </p:nvGrpSpPr>
        <p:grpSpPr>
          <a:xfrm>
            <a:off x="551139" y="4197812"/>
            <a:ext cx="11089721" cy="2675596"/>
            <a:chOff x="4238859" y="1324283"/>
            <a:chExt cx="11707049" cy="3118673"/>
          </a:xfrm>
        </p:grpSpPr>
        <p:sp>
          <p:nvSpPr>
            <p:cNvPr id="19" name="矩形 3"/>
            <p:cNvSpPr/>
            <p:nvPr/>
          </p:nvSpPr>
          <p:spPr>
            <a:xfrm>
              <a:off x="5026255" y="1858752"/>
              <a:ext cx="10919653" cy="2377240"/>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accent6">
                <a:lumMod val="40000"/>
                <a:lumOff val="60000"/>
              </a:schemeClr>
            </a:solidFill>
            <a:ln w="25400" cap="flat" cmpd="sng" algn="ctr">
              <a:noFill/>
              <a:prstDash val="solid"/>
            </a:ln>
            <a:effectLst/>
          </p:spPr>
          <p:txBody>
            <a:bodyPr lIns="2160000" tIns="62400" rIns="96000" bIns="62400" anchor="ctr"/>
            <a:lstStyle/>
            <a:p>
              <a:pPr marL="0" marR="0" lvl="0" indent="0" algn="l" defTabSz="457200" rtl="0" eaLnBrk="1" fontAlgn="auto" latinLnBrk="0" hangingPunct="1">
                <a:lnSpc>
                  <a:spcPct val="14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071F6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0" name="直角三角形 2"/>
            <p:cNvSpPr/>
            <p:nvPr/>
          </p:nvSpPr>
          <p:spPr>
            <a:xfrm rot="17117050" flipH="1">
              <a:off x="4750761" y="2872434"/>
              <a:ext cx="1956666" cy="118437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35"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13"/>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990100"/>
            </a:solidFill>
            <a:ln w="25400" cap="flat" cmpd="sng" algn="ctr">
              <a:noFill/>
              <a:prstDash val="solid"/>
            </a:ln>
            <a:effectLst/>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TextBox 7"/>
            <p:cNvSpPr txBox="1"/>
            <p:nvPr/>
          </p:nvSpPr>
          <p:spPr>
            <a:xfrm>
              <a:off x="4443346" y="1606360"/>
              <a:ext cx="1760683" cy="968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版本</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CNN</a:t>
              </a: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 Box 13"/>
            <p:cNvSpPr txBox="1">
              <a:spLocks noChangeArrowheads="1"/>
            </p:cNvSpPr>
            <p:nvPr/>
          </p:nvSpPr>
          <p:spPr bwMode="gray">
            <a:xfrm>
              <a:off x="6346310" y="1763869"/>
              <a:ext cx="9545105" cy="2471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50000"/>
                </a:lnSpc>
              </a:pPr>
              <a:r>
                <a:rPr lang="zh-CN" altLang="en-US" b="0" i="0" dirty="0">
                  <a:solidFill>
                    <a:srgbClr val="333333"/>
                  </a:solidFill>
                  <a:effectLst/>
                  <a:latin typeface="+mn-ea"/>
                </a:rPr>
                <a:t>  </a:t>
              </a:r>
              <a:r>
                <a:rPr lang="zh-CN" altLang="en-US" b="1" i="0" dirty="0">
                  <a:solidFill>
                    <a:srgbClr val="333333"/>
                  </a:solidFill>
                  <a:effectLst/>
                  <a:latin typeface="+mn-ea"/>
                </a:rPr>
                <a:t>左图</a:t>
              </a:r>
              <a:r>
                <a:rPr lang="zh-CN" altLang="en-US" b="0" i="0" dirty="0">
                  <a:solidFill>
                    <a:srgbClr val="333333"/>
                  </a:solidFill>
                  <a:effectLst/>
                  <a:latin typeface="+mn-ea"/>
                </a:rPr>
                <a:t>：贪吃蛇吃到果实或死亡的平均步数先高后低，可以看到了</a:t>
              </a:r>
              <a:r>
                <a:rPr lang="en-US" altLang="zh-CN" b="0" i="0" dirty="0">
                  <a:solidFill>
                    <a:srgbClr val="333333"/>
                  </a:solidFill>
                  <a:effectLst/>
                  <a:latin typeface="+mn-ea"/>
                </a:rPr>
                <a:t>CNN</a:t>
              </a:r>
              <a:r>
                <a:rPr lang="zh-CN" altLang="en-US" b="0" i="0" dirty="0">
                  <a:solidFill>
                    <a:srgbClr val="333333"/>
                  </a:solidFill>
                  <a:effectLst/>
                  <a:latin typeface="+mn-ea"/>
                </a:rPr>
                <a:t>一开始撞墙或者  </a:t>
              </a:r>
              <a:endParaRPr lang="en-US" altLang="zh-CN" b="0" i="0" dirty="0">
                <a:solidFill>
                  <a:srgbClr val="333333"/>
                </a:solidFill>
                <a:effectLst/>
                <a:latin typeface="+mn-ea"/>
              </a:endParaRPr>
            </a:p>
            <a:p>
              <a:pPr>
                <a:lnSpc>
                  <a:spcPct val="150000"/>
                </a:lnSpc>
              </a:pPr>
              <a:r>
                <a:rPr lang="zh-CN" altLang="en-US" b="0" i="0" dirty="0">
                  <a:solidFill>
                    <a:srgbClr val="333333"/>
                  </a:solidFill>
                  <a:effectLst/>
                  <a:latin typeface="+mn-ea"/>
                </a:rPr>
                <a:t>            转圈导致平均步数很高，但在训练过程中目的逐渐明确，步数断层式下降，后期      </a:t>
              </a:r>
              <a:r>
                <a:rPr lang="en-US" altLang="zh-CN" dirty="0">
                  <a:solidFill>
                    <a:srgbClr val="333333"/>
                  </a:solidFill>
                  <a:latin typeface="+mn-ea"/>
                </a:rPr>
                <a:t>  </a:t>
              </a:r>
              <a:endParaRPr lang="en-US" altLang="zh-CN" dirty="0">
                <a:solidFill>
                  <a:srgbClr val="333333"/>
                </a:solidFill>
                <a:latin typeface="+mn-ea"/>
              </a:endParaRPr>
            </a:p>
            <a:p>
              <a:pPr>
                <a:lnSpc>
                  <a:spcPct val="150000"/>
                </a:lnSpc>
              </a:pPr>
              <a:r>
                <a:rPr lang="en-US" altLang="zh-CN" b="0" i="0" dirty="0">
                  <a:solidFill>
                    <a:srgbClr val="333333"/>
                  </a:solidFill>
                  <a:effectLst/>
                  <a:latin typeface="+mn-ea"/>
                </a:rPr>
                <a:t>            </a:t>
              </a:r>
              <a:r>
                <a:rPr lang="zh-CN" altLang="en-US" b="0" i="0" dirty="0">
                  <a:solidFill>
                    <a:srgbClr val="333333"/>
                  </a:solidFill>
                  <a:effectLst/>
                  <a:latin typeface="+mn-ea"/>
                </a:rPr>
                <a:t>由于贪吃蛇长度增加，需要预留时间与空间获取果实而使步数缓慢增加。</a:t>
              </a:r>
              <a:endParaRPr lang="en-US" altLang="zh-CN" b="0" i="0" dirty="0">
                <a:solidFill>
                  <a:srgbClr val="333333"/>
                </a:solidFill>
                <a:effectLst/>
                <a:latin typeface="+mn-ea"/>
              </a:endParaRPr>
            </a:p>
            <a:p>
              <a:pPr>
                <a:lnSpc>
                  <a:spcPct val="150000"/>
                </a:lnSpc>
              </a:pPr>
              <a:r>
                <a:rPr lang="en-US" altLang="zh-CN" dirty="0">
                  <a:solidFill>
                    <a:srgbClr val="333333"/>
                  </a:solidFill>
                  <a:latin typeface="+mn-ea"/>
                </a:rPr>
                <a:t>  </a:t>
              </a:r>
              <a:r>
                <a:rPr lang="zh-CN" altLang="en-US" b="1" i="0" dirty="0">
                  <a:solidFill>
                    <a:srgbClr val="333333"/>
                  </a:solidFill>
                  <a:effectLst/>
                  <a:latin typeface="+mn-ea"/>
                </a:rPr>
                <a:t>右图</a:t>
              </a:r>
              <a:r>
                <a:rPr lang="zh-CN" altLang="en-US" b="0" i="0" dirty="0">
                  <a:solidFill>
                    <a:srgbClr val="333333"/>
                  </a:solidFill>
                  <a:effectLst/>
                  <a:latin typeface="+mn-ea"/>
                </a:rPr>
                <a:t>：</a:t>
              </a:r>
              <a:r>
                <a:rPr lang="zh-CN" altLang="en-US" b="0" i="0" dirty="0">
                  <a:solidFill>
                    <a:srgbClr val="333333"/>
                  </a:solidFill>
                  <a:effectLst/>
                  <a:latin typeface="Helvetica Neue"/>
                </a:rPr>
                <a:t>随着训练次数的增加，贪吃蛇所获得的分数持续为正并逐渐上升，证明在训练过</a:t>
              </a:r>
              <a:endParaRPr lang="en-US" altLang="zh-CN" b="0" i="0" dirty="0">
                <a:solidFill>
                  <a:srgbClr val="333333"/>
                </a:solidFill>
                <a:effectLst/>
                <a:latin typeface="Helvetica Neue"/>
              </a:endParaRPr>
            </a:p>
            <a:p>
              <a:pPr>
                <a:lnSpc>
                  <a:spcPct val="150000"/>
                </a:lnSpc>
              </a:pPr>
              <a:r>
                <a:rPr lang="en-US" altLang="zh-CN" dirty="0">
                  <a:solidFill>
                    <a:srgbClr val="333333"/>
                  </a:solidFill>
                  <a:latin typeface="Helvetica Neue"/>
                </a:rPr>
                <a:t>             </a:t>
              </a:r>
              <a:r>
                <a:rPr lang="zh-CN" altLang="en-US" b="0" i="0" dirty="0">
                  <a:solidFill>
                    <a:srgbClr val="333333"/>
                  </a:solidFill>
                  <a:effectLst/>
                  <a:latin typeface="Helvetica Neue"/>
                </a:rPr>
                <a:t>程中贪吃蛇</a:t>
              </a:r>
              <a:r>
                <a:rPr lang="en-US" altLang="zh-CN" b="0" i="0" dirty="0">
                  <a:solidFill>
                    <a:srgbClr val="333333"/>
                  </a:solidFill>
                  <a:effectLst/>
                  <a:latin typeface="Helvetica Neue"/>
                </a:rPr>
                <a:t>AI</a:t>
              </a:r>
              <a:r>
                <a:rPr lang="zh-CN" altLang="en-US" b="0" i="0" dirty="0">
                  <a:solidFill>
                    <a:srgbClr val="333333"/>
                  </a:solidFill>
                  <a:effectLst/>
                  <a:latin typeface="Helvetica Neue"/>
                </a:rPr>
                <a:t>逐步适应奖惩机制。</a:t>
              </a:r>
              <a:endParaRPr lang="zh-CN" altLang="en-US" dirty="0">
                <a:latin typeface="+mn-ea"/>
              </a:endParaRPr>
            </a:p>
          </p:txBody>
        </p:sp>
      </p:gr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7636" y="816371"/>
            <a:ext cx="8570160" cy="2773677"/>
          </a:xfrm>
          <a:prstGeom prst="rect">
            <a:avLst/>
          </a:prstGeom>
        </p:spPr>
      </p:pic>
      <p:pic>
        <p:nvPicPr>
          <p:cNvPr id="3" name="图片 2">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6"/>
          <p:cNvSpPr>
            <a:spLocks noChangeArrowheads="1"/>
          </p:cNvSpPr>
          <p:nvPr/>
        </p:nvSpPr>
        <p:spPr bwMode="auto">
          <a:xfrm>
            <a:off x="634918" y="237124"/>
            <a:ext cx="1887690"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训练总结</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文本框 10"/>
          <p:cNvSpPr txBox="1"/>
          <p:nvPr/>
        </p:nvSpPr>
        <p:spPr>
          <a:xfrm>
            <a:off x="1149617" y="4277886"/>
            <a:ext cx="12201224" cy="369332"/>
          </a:xfrm>
          <a:prstGeom prst="rect">
            <a:avLst/>
          </a:prstGeom>
          <a:noFill/>
        </p:spPr>
        <p:txBody>
          <a:bodyPr wrap="square">
            <a:spAutoFit/>
          </a:bodyPr>
          <a:lstStyle/>
          <a:p>
            <a:pPr algn="l"/>
            <a:r>
              <a:rPr lang="zh-CN" altLang="en-US" b="0" i="0" dirty="0">
                <a:solidFill>
                  <a:srgbClr val="333333"/>
                </a:solidFill>
                <a:effectLst/>
                <a:latin typeface="Helvetica Neue"/>
              </a:rPr>
              <a:t>（</a:t>
            </a:r>
            <a:r>
              <a:rPr lang="zh-CN" altLang="en-US" b="1" i="0" dirty="0">
                <a:solidFill>
                  <a:srgbClr val="333333"/>
                </a:solidFill>
                <a:effectLst/>
                <a:latin typeface="Helvetica Neue"/>
              </a:rPr>
              <a:t>左图</a:t>
            </a:r>
            <a:r>
              <a:rPr lang="zh-CN" altLang="en-US" b="0" i="0" dirty="0">
                <a:solidFill>
                  <a:srgbClr val="333333"/>
                </a:solidFill>
                <a:effectLst/>
                <a:latin typeface="Helvetica Neue"/>
              </a:rPr>
              <a:t>表示一亿次训练中贪吃蛇每一百次训练获得果实或者死亡的平均步数，</a:t>
            </a:r>
            <a:r>
              <a:rPr lang="zh-CN" altLang="en-US" b="1" i="0" dirty="0">
                <a:solidFill>
                  <a:srgbClr val="333333"/>
                </a:solidFill>
                <a:effectLst/>
                <a:latin typeface="Helvetica Neue"/>
              </a:rPr>
              <a:t>右图</a:t>
            </a:r>
            <a:r>
              <a:rPr lang="zh-CN" altLang="en-US" b="0" i="0" dirty="0">
                <a:solidFill>
                  <a:srgbClr val="333333"/>
                </a:solidFill>
                <a:effectLst/>
                <a:latin typeface="Helvetica Neue"/>
              </a:rPr>
              <a:t>表示奖惩的平均得分）</a:t>
            </a:r>
            <a:endParaRPr lang="zh-CN" altLang="en-US" b="0" i="0" dirty="0">
              <a:solidFill>
                <a:srgbClr val="333333"/>
              </a:solidFill>
              <a:effectLst/>
              <a:latin typeface="Helvetica Neue"/>
            </a:endParaRPr>
          </a:p>
        </p:txBody>
      </p:sp>
      <p:sp>
        <p:nvSpPr>
          <p:cNvPr id="15" name="矩形 14"/>
          <p:cNvSpPr/>
          <p:nvPr/>
        </p:nvSpPr>
        <p:spPr>
          <a:xfrm>
            <a:off x="4870602" y="3981038"/>
            <a:ext cx="2892587" cy="400110"/>
          </a:xfrm>
          <a:prstGeom prst="rect">
            <a:avLst/>
          </a:prstGeom>
          <a:noFill/>
        </p:spPr>
        <p:txBody>
          <a:bodyPr wrap="none" lIns="91440" tIns="45720" rIns="91440" bIns="45720">
            <a:spAutoFit/>
          </a:bodyPr>
          <a:lstStyle/>
          <a:p>
            <a:pPr algn="ctr"/>
            <a:r>
              <a:rPr lang="en-US" altLang="zh-CN" sz="2000" i="0" dirty="0" err="1">
                <a:ln w="0"/>
                <a:effectLst>
                  <a:outerShdw blurRad="38100" dist="19050" dir="2700000" algn="tl" rotWithShape="0">
                    <a:schemeClr val="dk1">
                      <a:alpha val="40000"/>
                    </a:schemeClr>
                  </a:outerShdw>
                </a:effectLst>
                <a:latin typeface="Helvetica Neue"/>
              </a:rPr>
              <a:t>Tensorboard</a:t>
            </a:r>
            <a:r>
              <a:rPr lang="zh-CN" altLang="en-US" sz="2000" i="0" dirty="0">
                <a:ln w="0"/>
                <a:effectLst>
                  <a:outerShdw blurRad="38100" dist="19050" dir="2700000" algn="tl" rotWithShape="0">
                    <a:schemeClr val="dk1">
                      <a:alpha val="40000"/>
                    </a:schemeClr>
                  </a:outerShdw>
                </a:effectLst>
                <a:latin typeface="Helvetica Neue"/>
              </a:rPr>
              <a:t>横向对比图</a:t>
            </a:r>
            <a:endParaRPr lang="zh-CN" altLang="en-US" sz="2000" dirty="0">
              <a:ln w="0"/>
              <a:effectLst>
                <a:outerShdw blurRad="38100" dist="19050" dir="2700000" algn="tl" rotWithShape="0">
                  <a:schemeClr val="dk1">
                    <a:alpha val="40000"/>
                  </a:schemeClr>
                </a:outerShdw>
              </a:effectLst>
            </a:endParaRPr>
          </a:p>
        </p:txBody>
      </p:sp>
      <p:grpSp>
        <p:nvGrpSpPr>
          <p:cNvPr id="18" name="组合 17"/>
          <p:cNvGrpSpPr/>
          <p:nvPr/>
        </p:nvGrpSpPr>
        <p:grpSpPr>
          <a:xfrm>
            <a:off x="324529" y="4647218"/>
            <a:ext cx="11542941" cy="2179510"/>
            <a:chOff x="4226125" y="1324283"/>
            <a:chExt cx="12039098" cy="2219519"/>
          </a:xfrm>
        </p:grpSpPr>
        <p:sp>
          <p:nvSpPr>
            <p:cNvPr id="19" name="矩形 3"/>
            <p:cNvSpPr/>
            <p:nvPr/>
          </p:nvSpPr>
          <p:spPr>
            <a:xfrm>
              <a:off x="5026254" y="1858753"/>
              <a:ext cx="11238969" cy="150351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accent6">
                <a:lumMod val="40000"/>
                <a:lumOff val="60000"/>
              </a:schemeClr>
            </a:solidFill>
            <a:ln w="25400" cap="flat" cmpd="sng" algn="ctr">
              <a:noFill/>
              <a:prstDash val="solid"/>
            </a:ln>
            <a:effectLst/>
          </p:spPr>
          <p:txBody>
            <a:bodyPr lIns="2160000" tIns="62400" rIns="96000" bIns="62400" anchor="ctr"/>
            <a:lstStyle/>
            <a:p>
              <a:pPr marL="0" marR="0" lvl="0" indent="0" algn="l" defTabSz="457200" rtl="0" eaLnBrk="1" fontAlgn="auto" latinLnBrk="0" hangingPunct="1">
                <a:lnSpc>
                  <a:spcPct val="14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071F6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0" name="直角三角形 2"/>
            <p:cNvSpPr/>
            <p:nvPr/>
          </p:nvSpPr>
          <p:spPr>
            <a:xfrm rot="17117050" flipH="1">
              <a:off x="5161036" y="2328710"/>
              <a:ext cx="1081785" cy="1348399"/>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35"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13"/>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990100"/>
            </a:solidFill>
            <a:ln w="25400" cap="flat" cmpd="sng" algn="ctr">
              <a:noFill/>
              <a:prstDash val="solid"/>
            </a:ln>
            <a:effectLst/>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TextBox 7"/>
            <p:cNvSpPr txBox="1"/>
            <p:nvPr/>
          </p:nvSpPr>
          <p:spPr>
            <a:xfrm>
              <a:off x="4226125" y="1554505"/>
              <a:ext cx="2314576" cy="10343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版本（蓝）</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0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VS</a:t>
              </a:r>
              <a:endParaRPr lang="en-US" altLang="zh-CN" sz="20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0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0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版本（黄）</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 Box 13"/>
            <p:cNvSpPr txBox="1">
              <a:spLocks noChangeArrowheads="1"/>
            </p:cNvSpPr>
            <p:nvPr/>
          </p:nvSpPr>
          <p:spPr bwMode="gray">
            <a:xfrm>
              <a:off x="6346310" y="1856877"/>
              <a:ext cx="9918913" cy="1313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50000"/>
                </a:lnSpc>
              </a:pPr>
              <a:r>
                <a:rPr lang="zh-CN" altLang="en-US" b="0" i="0" dirty="0">
                  <a:solidFill>
                    <a:srgbClr val="333333"/>
                  </a:solidFill>
                  <a:effectLst/>
                  <a:latin typeface="+mn-ea"/>
                </a:rPr>
                <a:t>  </a:t>
              </a:r>
              <a:r>
                <a:rPr lang="zh-CN" altLang="en-US" b="1" i="0" dirty="0">
                  <a:solidFill>
                    <a:srgbClr val="333333"/>
                  </a:solidFill>
                  <a:effectLst/>
                  <a:latin typeface="+mn-ea"/>
                </a:rPr>
                <a:t>左图</a:t>
              </a:r>
              <a:r>
                <a:rPr lang="zh-CN" altLang="en-US" b="0" i="0" dirty="0">
                  <a:solidFill>
                    <a:srgbClr val="333333"/>
                  </a:solidFill>
                  <a:effectLst/>
                  <a:latin typeface="+mn-ea"/>
                </a:rPr>
                <a:t>：</a:t>
              </a:r>
              <a:r>
                <a:rPr lang="en-US" altLang="zh-CN" dirty="0">
                  <a:solidFill>
                    <a:srgbClr val="333333"/>
                  </a:solidFill>
                  <a:latin typeface="+mn-ea"/>
                </a:rPr>
                <a:t>CNN</a:t>
              </a:r>
              <a:r>
                <a:rPr lang="zh-CN" altLang="en-US" dirty="0">
                  <a:solidFill>
                    <a:srgbClr val="333333"/>
                  </a:solidFill>
                  <a:latin typeface="+mn-ea"/>
                </a:rPr>
                <a:t>结构的步数显著少于</a:t>
              </a:r>
              <a:r>
                <a:rPr lang="en-US" altLang="zh-CN" dirty="0">
                  <a:solidFill>
                    <a:srgbClr val="333333"/>
                  </a:solidFill>
                  <a:latin typeface="+mn-ea"/>
                </a:rPr>
                <a:t>MLP</a:t>
              </a:r>
              <a:r>
                <a:rPr lang="zh-CN" altLang="en-US" dirty="0">
                  <a:solidFill>
                    <a:srgbClr val="333333"/>
                  </a:solidFill>
                  <a:latin typeface="+mn-ea"/>
                </a:rPr>
                <a:t>结构，表现了</a:t>
              </a:r>
              <a:r>
                <a:rPr lang="en-US" altLang="zh-CN" dirty="0">
                  <a:solidFill>
                    <a:srgbClr val="333333"/>
                  </a:solidFill>
                  <a:latin typeface="+mn-ea"/>
                </a:rPr>
                <a:t>CNN</a:t>
              </a:r>
              <a:r>
                <a:rPr lang="zh-CN" altLang="en-US" dirty="0">
                  <a:solidFill>
                    <a:srgbClr val="333333"/>
                  </a:solidFill>
                  <a:latin typeface="+mn-ea"/>
                </a:rPr>
                <a:t>结构比</a:t>
              </a:r>
              <a:r>
                <a:rPr lang="en-US" altLang="zh-CN" dirty="0">
                  <a:solidFill>
                    <a:srgbClr val="333333"/>
                  </a:solidFill>
                  <a:latin typeface="+mn-ea"/>
                </a:rPr>
                <a:t>MLP</a:t>
              </a:r>
              <a:r>
                <a:rPr lang="zh-CN" altLang="en-US" dirty="0">
                  <a:solidFill>
                    <a:srgbClr val="333333"/>
                  </a:solidFill>
                  <a:latin typeface="+mn-ea"/>
                </a:rPr>
                <a:t>结构对</a:t>
              </a:r>
              <a:r>
                <a:rPr lang="en-US" altLang="zh-CN" dirty="0">
                  <a:solidFill>
                    <a:srgbClr val="333333"/>
                  </a:solidFill>
                  <a:latin typeface="+mn-ea"/>
                </a:rPr>
                <a:t>AI</a:t>
              </a:r>
              <a:r>
                <a:rPr lang="zh-CN" altLang="en-US" dirty="0">
                  <a:solidFill>
                    <a:srgbClr val="333333"/>
                  </a:solidFill>
                  <a:latin typeface="+mn-ea"/>
                </a:rPr>
                <a:t>训练更加有效。</a:t>
              </a:r>
              <a:endParaRPr lang="en-US" altLang="zh-CN" dirty="0">
                <a:solidFill>
                  <a:srgbClr val="333333"/>
                </a:solidFill>
                <a:latin typeface="+mn-ea"/>
              </a:endParaRPr>
            </a:p>
            <a:p>
              <a:pPr>
                <a:lnSpc>
                  <a:spcPct val="150000"/>
                </a:lnSpc>
              </a:pPr>
              <a:r>
                <a:rPr lang="en-US" altLang="zh-CN" dirty="0">
                  <a:solidFill>
                    <a:srgbClr val="333333"/>
                  </a:solidFill>
                  <a:latin typeface="+mn-ea"/>
                </a:rPr>
                <a:t>  </a:t>
              </a:r>
              <a:r>
                <a:rPr lang="zh-CN" altLang="en-US" b="1" i="0" dirty="0">
                  <a:solidFill>
                    <a:srgbClr val="333333"/>
                  </a:solidFill>
                  <a:effectLst/>
                  <a:latin typeface="+mn-ea"/>
                </a:rPr>
                <a:t>右图</a:t>
              </a:r>
              <a:r>
                <a:rPr lang="zh-CN" altLang="en-US" b="0" i="0" dirty="0">
                  <a:solidFill>
                    <a:srgbClr val="333333"/>
                  </a:solidFill>
                  <a:effectLst/>
                  <a:latin typeface="+mn-ea"/>
                </a:rPr>
                <a:t>：随着训练次数的增加，贪吃蛇所获得的分数虽然都逐渐上升，但</a:t>
              </a:r>
              <a:r>
                <a:rPr lang="en-US" altLang="zh-CN" b="0" i="0" dirty="0">
                  <a:solidFill>
                    <a:srgbClr val="333333"/>
                  </a:solidFill>
                  <a:effectLst/>
                  <a:latin typeface="+mn-ea"/>
                </a:rPr>
                <a:t>CNN</a:t>
              </a:r>
              <a:r>
                <a:rPr lang="zh-CN" altLang="en-US" b="0" i="0" dirty="0">
                  <a:solidFill>
                    <a:srgbClr val="333333"/>
                  </a:solidFill>
                  <a:effectLst/>
                  <a:latin typeface="+mn-ea"/>
                </a:rPr>
                <a:t>结构所得</a:t>
              </a:r>
              <a:endParaRPr lang="en-US" altLang="zh-CN" b="0" i="0" dirty="0">
                <a:solidFill>
                  <a:srgbClr val="333333"/>
                </a:solidFill>
                <a:effectLst/>
                <a:latin typeface="+mn-ea"/>
              </a:endParaRPr>
            </a:p>
            <a:p>
              <a:pPr>
                <a:lnSpc>
                  <a:spcPct val="150000"/>
                </a:lnSpc>
              </a:pPr>
              <a:r>
                <a:rPr lang="en-US" altLang="zh-CN" dirty="0">
                  <a:solidFill>
                    <a:srgbClr val="333333"/>
                  </a:solidFill>
                  <a:latin typeface="+mn-ea"/>
                </a:rPr>
                <a:t>            </a:t>
              </a:r>
              <a:r>
                <a:rPr lang="zh-CN" altLang="en-US" b="0" i="0" dirty="0">
                  <a:solidFill>
                    <a:srgbClr val="333333"/>
                  </a:solidFill>
                  <a:effectLst/>
                  <a:latin typeface="+mn-ea"/>
                </a:rPr>
                <a:t>分数更高于</a:t>
              </a:r>
              <a:r>
                <a:rPr lang="en-US" altLang="zh-CN" b="0" i="0" dirty="0">
                  <a:solidFill>
                    <a:srgbClr val="333333"/>
                  </a:solidFill>
                  <a:effectLst/>
                  <a:latin typeface="+mn-ea"/>
                </a:rPr>
                <a:t>MLP</a:t>
              </a:r>
              <a:r>
                <a:rPr lang="zh-CN" altLang="en-US" b="0" i="0" dirty="0">
                  <a:solidFill>
                    <a:srgbClr val="333333"/>
                  </a:solidFill>
                  <a:effectLst/>
                  <a:latin typeface="+mn-ea"/>
                </a:rPr>
                <a:t>且上升速率更快，体现了</a:t>
              </a:r>
              <a:r>
                <a:rPr lang="en-US" altLang="zh-CN" b="0" i="0" dirty="0">
                  <a:solidFill>
                    <a:srgbClr val="333333"/>
                  </a:solidFill>
                  <a:effectLst/>
                  <a:latin typeface="+mn-ea"/>
                </a:rPr>
                <a:t>CNN</a:t>
              </a:r>
              <a:r>
                <a:rPr lang="zh-CN" altLang="en-US" b="0" i="0" dirty="0">
                  <a:solidFill>
                    <a:srgbClr val="333333"/>
                  </a:solidFill>
                  <a:effectLst/>
                  <a:latin typeface="+mn-ea"/>
                </a:rPr>
                <a:t>结构的信息处理效率更高。</a:t>
              </a:r>
              <a:endParaRPr lang="zh-CN" altLang="en-US" dirty="0">
                <a:latin typeface="+mn-ea"/>
              </a:endParaRPr>
            </a:p>
          </p:txBody>
        </p:sp>
      </p:gr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80794" y="978623"/>
            <a:ext cx="9435288" cy="3002415"/>
          </a:xfrm>
          <a:prstGeom prst="rect">
            <a:avLst/>
          </a:prstGeom>
        </p:spPr>
      </p:pic>
      <p:pic>
        <p:nvPicPr>
          <p:cNvPr id="3" name="图片 2">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6"/>
          <p:cNvSpPr>
            <a:spLocks noChangeArrowheads="1"/>
          </p:cNvSpPr>
          <p:nvPr/>
        </p:nvSpPr>
        <p:spPr bwMode="auto">
          <a:xfrm>
            <a:off x="634918" y="237124"/>
            <a:ext cx="2298059"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策略与表现</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2" name="图片 4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grpSp>
        <p:nvGrpSpPr>
          <p:cNvPr id="2" name="组合 1"/>
          <p:cNvGrpSpPr/>
          <p:nvPr/>
        </p:nvGrpSpPr>
        <p:grpSpPr>
          <a:xfrm>
            <a:off x="433360" y="1067945"/>
            <a:ext cx="11736593" cy="6450454"/>
            <a:chOff x="780201" y="2606244"/>
            <a:chExt cx="10956392" cy="5948283"/>
          </a:xfrm>
        </p:grpSpPr>
        <p:cxnSp>
          <p:nvCxnSpPr>
            <p:cNvPr id="7" name="直接连接符 6"/>
            <p:cNvCxnSpPr/>
            <p:nvPr/>
          </p:nvCxnSpPr>
          <p:spPr>
            <a:xfrm flipH="1" flipV="1">
              <a:off x="4752594" y="4214168"/>
              <a:ext cx="1188790" cy="933689"/>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3042835" y="3866211"/>
              <a:ext cx="4700667" cy="4688316"/>
              <a:chOff x="1889752" y="3019557"/>
              <a:chExt cx="6555745" cy="6854507"/>
            </a:xfrm>
          </p:grpSpPr>
          <p:cxnSp>
            <p:nvCxnSpPr>
              <p:cNvPr id="5" name="直接连接符 4"/>
              <p:cNvCxnSpPr/>
              <p:nvPr/>
            </p:nvCxnSpPr>
            <p:spPr>
              <a:xfrm flipH="1" flipV="1">
                <a:off x="3733903" y="5360950"/>
                <a:ext cx="2370199" cy="1"/>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104101" y="5360952"/>
                <a:ext cx="2341396"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flipV="1">
                <a:off x="4933406" y="4190254"/>
                <a:ext cx="2341393"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8900000">
                <a:off x="5761213" y="4533143"/>
                <a:ext cx="2341396"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638644" y="4818957"/>
                <a:ext cx="1095259" cy="116399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1" name="TextBox 89"/>
              <p:cNvSpPr txBox="1"/>
              <p:nvPr/>
            </p:nvSpPr>
            <p:spPr>
              <a:xfrm>
                <a:off x="1889752" y="4970770"/>
                <a:ext cx="2593044" cy="940969"/>
              </a:xfrm>
              <a:prstGeom prst="rect">
                <a:avLst/>
              </a:prstGeom>
              <a:noFill/>
            </p:spPr>
            <p:txBody>
              <a:bodyPr wrap="square" lIns="149699" tIns="74848" rIns="149699" bIns="74848"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N</a:t>
                </a:r>
                <a:endPar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2" name="组合 31"/>
              <p:cNvGrpSpPr/>
              <p:nvPr/>
            </p:nvGrpSpPr>
            <p:grpSpPr>
              <a:xfrm>
                <a:off x="4604191" y="3615518"/>
                <a:ext cx="2983615" cy="6258546"/>
                <a:chOff x="3815003" y="3087488"/>
                <a:chExt cx="2237712" cy="4693908"/>
              </a:xfrm>
            </p:grpSpPr>
            <p:sp>
              <p:nvSpPr>
                <p:cNvPr id="33" name="椭圆 32"/>
                <p:cNvSpPr/>
                <p:nvPr/>
              </p:nvSpPr>
              <p:spPr>
                <a:xfrm>
                  <a:off x="3993415" y="3249563"/>
                  <a:ext cx="1872208" cy="1872208"/>
                </a:xfrm>
                <a:prstGeom prst="ellipse">
                  <a:avLst/>
                </a:prstGeom>
                <a:solidFill>
                  <a:srgbClr val="99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34" name="组合 33"/>
                <p:cNvGrpSpPr/>
                <p:nvPr/>
              </p:nvGrpSpPr>
              <p:grpSpPr>
                <a:xfrm>
                  <a:off x="3815003" y="3087488"/>
                  <a:ext cx="2237712" cy="4693908"/>
                  <a:chOff x="3692888" y="2889538"/>
                  <a:chExt cx="2473262" cy="5188006"/>
                </a:xfrm>
              </p:grpSpPr>
              <p:sp>
                <p:nvSpPr>
                  <p:cNvPr id="35" name="椭圆 4"/>
                  <p:cNvSpPr/>
                  <p:nvPr/>
                </p:nvSpPr>
                <p:spPr>
                  <a:xfrm>
                    <a:off x="3692888" y="2889538"/>
                    <a:ext cx="2473262" cy="2473262"/>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6" name="圆角矩形 94"/>
                  <p:cNvSpPr/>
                  <p:nvPr/>
                </p:nvSpPr>
                <p:spPr>
                  <a:xfrm>
                    <a:off x="4710544" y="5261737"/>
                    <a:ext cx="437950" cy="2815807"/>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grpSp>
          <p:sp>
            <p:nvSpPr>
              <p:cNvPr id="37" name="Rectangle 11"/>
              <p:cNvSpPr>
                <a:spLocks noChangeArrowheads="1"/>
              </p:cNvSpPr>
              <p:nvPr/>
            </p:nvSpPr>
            <p:spPr bwMode="gray">
              <a:xfrm>
                <a:off x="4968689" y="4479510"/>
                <a:ext cx="2296560" cy="1286346"/>
              </a:xfrm>
              <a:prstGeom prst="rect">
                <a:avLst/>
              </a:prstGeom>
              <a:noFill/>
              <a:ln>
                <a:no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最终版本</a:t>
                </a:r>
                <a:endPar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800" b="1" dirty="0">
                    <a:solidFill>
                      <a:prstClr val="white"/>
                    </a:solidFill>
                    <a:latin typeface="微软雅黑" panose="020B0503020204020204" pitchFamily="34" charset="-122"/>
                    <a:ea typeface="微软雅黑" panose="020B0503020204020204" pitchFamily="34" charset="-122"/>
                  </a:rPr>
                  <a:t>裂空座</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4" name="文本框 3"/>
            <p:cNvSpPr txBox="1"/>
            <p:nvPr/>
          </p:nvSpPr>
          <p:spPr>
            <a:xfrm>
              <a:off x="780201" y="5260691"/>
              <a:ext cx="2815323"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调整奖惩机制效果不大</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3558209" y="3553573"/>
              <a:ext cx="1859291" cy="796147"/>
              <a:chOff x="3433863" y="3622807"/>
              <a:chExt cx="1859291" cy="796147"/>
            </a:xfrm>
          </p:grpSpPr>
          <p:sp>
            <p:nvSpPr>
              <p:cNvPr id="10" name="椭圆 9"/>
              <p:cNvSpPr/>
              <p:nvPr/>
            </p:nvSpPr>
            <p:spPr>
              <a:xfrm>
                <a:off x="3974422" y="3622807"/>
                <a:ext cx="785334" cy="796147"/>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1" name="TextBox 89"/>
              <p:cNvSpPr txBox="1"/>
              <p:nvPr/>
            </p:nvSpPr>
            <p:spPr>
              <a:xfrm>
                <a:off x="3433863" y="3717869"/>
                <a:ext cx="1859291" cy="643600"/>
              </a:xfrm>
              <a:prstGeom prst="rect">
                <a:avLst/>
              </a:prstGeom>
              <a:noFill/>
            </p:spPr>
            <p:txBody>
              <a:bodyPr wrap="square" lIns="149699" tIns="74848" rIns="149699" bIns="74848"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a:t>
                </a:r>
                <a:endPar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2" name="文本框 41"/>
            <p:cNvSpPr txBox="1"/>
            <p:nvPr/>
          </p:nvSpPr>
          <p:spPr>
            <a:xfrm>
              <a:off x="831461" y="3535172"/>
              <a:ext cx="3152695" cy="738662"/>
            </a:xfrm>
            <a:prstGeom prst="rect">
              <a:avLst/>
            </a:prstGeom>
            <a:noFill/>
          </p:spPr>
          <p:txBody>
            <a:bodyPr wrap="square" lIns="121917" tIns="60959" rIns="121917" bIns="60959"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硬件设备限制，无法承担更多训练次数</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5142170" y="3066962"/>
              <a:ext cx="1859291" cy="796147"/>
              <a:chOff x="3433863" y="3622807"/>
              <a:chExt cx="1859291" cy="796147"/>
            </a:xfrm>
          </p:grpSpPr>
          <p:sp>
            <p:nvSpPr>
              <p:cNvPr id="17" name="椭圆 16"/>
              <p:cNvSpPr/>
              <p:nvPr/>
            </p:nvSpPr>
            <p:spPr>
              <a:xfrm>
                <a:off x="3974422" y="3622807"/>
                <a:ext cx="785334" cy="79614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TextBox 89"/>
              <p:cNvSpPr txBox="1"/>
              <p:nvPr/>
            </p:nvSpPr>
            <p:spPr>
              <a:xfrm>
                <a:off x="3433863" y="3717869"/>
                <a:ext cx="1859291" cy="643600"/>
              </a:xfrm>
              <a:prstGeom prst="rect">
                <a:avLst/>
              </a:prstGeom>
              <a:noFill/>
            </p:spPr>
            <p:txBody>
              <a:bodyPr wrap="square" lIns="149699" tIns="74848" rIns="149699" bIns="74848"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a:t>
                </a:r>
                <a:endPar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框 60"/>
            <p:cNvSpPr txBox="1"/>
            <p:nvPr/>
          </p:nvSpPr>
          <p:spPr>
            <a:xfrm>
              <a:off x="5213670" y="2606244"/>
              <a:ext cx="2038109" cy="430885"/>
            </a:xfrm>
            <a:prstGeom prst="rect">
              <a:avLst/>
            </a:prstGeom>
            <a:noFill/>
          </p:spPr>
          <p:txBody>
            <a:bodyPr wrap="square" lIns="121917" tIns="60959" rIns="121917" bIns="60959"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固定随机种子</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20" name="组合 19"/>
            <p:cNvGrpSpPr/>
            <p:nvPr/>
          </p:nvGrpSpPr>
          <p:grpSpPr>
            <a:xfrm>
              <a:off x="6608997" y="3645102"/>
              <a:ext cx="1859291" cy="796147"/>
              <a:chOff x="3433863" y="3622807"/>
              <a:chExt cx="1859291" cy="796147"/>
            </a:xfrm>
          </p:grpSpPr>
          <p:sp>
            <p:nvSpPr>
              <p:cNvPr id="22" name="椭圆 21"/>
              <p:cNvSpPr/>
              <p:nvPr/>
            </p:nvSpPr>
            <p:spPr>
              <a:xfrm>
                <a:off x="3974422" y="3622807"/>
                <a:ext cx="785334" cy="796147"/>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4" name="TextBox 89"/>
              <p:cNvSpPr txBox="1"/>
              <p:nvPr/>
            </p:nvSpPr>
            <p:spPr>
              <a:xfrm>
                <a:off x="3433863" y="3717869"/>
                <a:ext cx="1859291" cy="643600"/>
              </a:xfrm>
              <a:prstGeom prst="rect">
                <a:avLst/>
              </a:prstGeom>
              <a:noFill/>
            </p:spPr>
            <p:txBody>
              <a:bodyPr wrap="square" lIns="149699" tIns="74848" rIns="149699" bIns="74848"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E</a:t>
                </a:r>
                <a:endPar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5" name="文本框 64"/>
            <p:cNvSpPr txBox="1"/>
            <p:nvPr/>
          </p:nvSpPr>
          <p:spPr>
            <a:xfrm>
              <a:off x="7538642" y="3630276"/>
              <a:ext cx="4197951" cy="738662"/>
            </a:xfrm>
            <a:prstGeom prst="rect">
              <a:avLst/>
            </a:prstGeom>
            <a:noFill/>
          </p:spPr>
          <p:txBody>
            <a:bodyPr wrap="square" lIns="121917" tIns="60959" rIns="121917" bIns="60959"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长度较长时追随自己尾巴，</a:t>
              </a:r>
              <a:endParaRPr kumimoji="0" lang="en-US" altLang="zh-CN"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并在追随过程中伺机吃果实</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p:cNvGrpSpPr/>
            <p:nvPr/>
          </p:nvGrpSpPr>
          <p:grpSpPr>
            <a:xfrm>
              <a:off x="7214049" y="5048246"/>
              <a:ext cx="1859291" cy="796147"/>
              <a:chOff x="3433863" y="3622807"/>
              <a:chExt cx="1859291" cy="796147"/>
            </a:xfrm>
          </p:grpSpPr>
          <p:sp>
            <p:nvSpPr>
              <p:cNvPr id="27" name="椭圆 26"/>
              <p:cNvSpPr/>
              <p:nvPr/>
            </p:nvSpPr>
            <p:spPr>
              <a:xfrm>
                <a:off x="3974422" y="3622807"/>
                <a:ext cx="785334" cy="796147"/>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8" name="TextBox 89"/>
              <p:cNvSpPr txBox="1"/>
              <p:nvPr/>
            </p:nvSpPr>
            <p:spPr>
              <a:xfrm>
                <a:off x="3433863" y="3717869"/>
                <a:ext cx="1859291" cy="643600"/>
              </a:xfrm>
              <a:prstGeom prst="rect">
                <a:avLst/>
              </a:prstGeom>
              <a:noFill/>
            </p:spPr>
            <p:txBody>
              <a:bodyPr wrap="square" lIns="149699" tIns="74848" rIns="149699" bIns="74848"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9" name="文本框 50"/>
            <p:cNvSpPr txBox="1"/>
            <p:nvPr/>
          </p:nvSpPr>
          <p:spPr>
            <a:xfrm>
              <a:off x="8453417" y="5245303"/>
              <a:ext cx="3265624" cy="430885"/>
            </a:xfrm>
            <a:prstGeom prst="rect">
              <a:avLst/>
            </a:prstGeom>
            <a:noFill/>
          </p:spPr>
          <p:txBody>
            <a:bodyPr wrap="square" lIns="121917" tIns="60959" rIns="121917" bIns="60959" rtlCol="0">
              <a:spAutoFit/>
            </a:bodyPr>
            <a:lstStyle/>
            <a:p>
              <a:pPr algn="ctr"/>
              <a:r>
                <a:rPr lang="zh-CN" altLang="en-US" sz="2000" dirty="0">
                  <a:latin typeface="+mn-ea"/>
                </a:rPr>
                <a:t>长度最终生长至</a:t>
              </a:r>
              <a:r>
                <a:rPr lang="en-US" altLang="zh-CN" sz="2000" dirty="0">
                  <a:latin typeface="+mn-ea"/>
                </a:rPr>
                <a:t>110</a:t>
              </a:r>
              <a:r>
                <a:rPr lang="zh-CN" altLang="en-US" sz="2000" dirty="0">
                  <a:latin typeface="+mn-ea"/>
                </a:rPr>
                <a:t>以上</a:t>
              </a:r>
              <a:endParaRPr lang="zh-CN" altLang="en-US" sz="2000" dirty="0">
                <a:latin typeface="+mn-ea"/>
              </a:endParaRPr>
            </a:p>
          </p:txBody>
        </p:sp>
      </p:gr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t="91363" r="12376" b="-261"/>
          <a:stretch>
            <a:fillRect/>
          </a:stretch>
        </p:blipFill>
        <p:spPr>
          <a:xfrm>
            <a:off x="209592" y="6365643"/>
            <a:ext cx="11549048" cy="258241"/>
          </a:xfrm>
          <a:prstGeom prst="rect">
            <a:avLst/>
          </a:prstGeom>
        </p:spPr>
      </p:pic>
      <p:sp>
        <p:nvSpPr>
          <p:cNvPr id="50" name="爆炸形: 14 pt  49"/>
          <p:cNvSpPr/>
          <p:nvPr/>
        </p:nvSpPr>
        <p:spPr>
          <a:xfrm rot="943308">
            <a:off x="8175761" y="4529824"/>
            <a:ext cx="3203140" cy="1930312"/>
          </a:xfrm>
          <a:prstGeom prst="irregularSeal2">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8668913" y="5165098"/>
            <a:ext cx="2186491" cy="701346"/>
          </a:xfrm>
          <a:prstGeom prst="rect">
            <a:avLst/>
          </a:prstGeom>
          <a:noFill/>
        </p:spPr>
        <p:txBody>
          <a:bodyPr wrap="square" rtlCol="0">
            <a:spAutoFit/>
          </a:bodyPr>
          <a:lstStyle/>
          <a:p>
            <a:pPr>
              <a:lnSpc>
                <a:spcPct val="130000"/>
              </a:lnSpc>
            </a:pPr>
            <a:r>
              <a:rPr lang="zh-CN" altLang="en-US" sz="1600" b="1" dirty="0">
                <a:latin typeface="+mj-ea"/>
                <a:ea typeface="+mj-ea"/>
              </a:rPr>
              <a:t>训练次数</a:t>
            </a:r>
            <a:r>
              <a:rPr lang="zh-CN" altLang="en-US" sz="1600" dirty="0">
                <a:latin typeface="Arial" panose="020B0604020202020204" pitchFamily="34" charset="0"/>
                <a:ea typeface="微软雅黑" panose="020B0503020204020204" pitchFamily="34" charset="-122"/>
              </a:rPr>
              <a:t>达到</a:t>
            </a:r>
            <a:r>
              <a:rPr lang="en-US" altLang="zh-CN" sz="1600" b="1" i="1" dirty="0">
                <a:latin typeface="+mj-ea"/>
                <a:ea typeface="+mj-ea"/>
              </a:rPr>
              <a:t>2</a:t>
            </a:r>
            <a:r>
              <a:rPr lang="zh-CN" altLang="en-US" sz="1600" b="1" i="1" dirty="0">
                <a:latin typeface="+mj-ea"/>
                <a:ea typeface="+mj-ea"/>
              </a:rPr>
              <a:t>亿次！</a:t>
            </a:r>
            <a:endParaRPr lang="en-US" altLang="zh-CN" sz="1600" b="1" i="1" dirty="0">
              <a:latin typeface="+mj-ea"/>
              <a:ea typeface="+mj-ea"/>
            </a:endParaRPr>
          </a:p>
          <a:p>
            <a:pPr>
              <a:lnSpc>
                <a:spcPct val="130000"/>
              </a:lnSpc>
            </a:pPr>
            <a:r>
              <a:rPr lang="zh-CN" altLang="en-US" sz="1600" b="1" dirty="0">
                <a:latin typeface="+mj-ea"/>
                <a:ea typeface="+mj-ea"/>
              </a:rPr>
              <a:t>训练时长</a:t>
            </a:r>
            <a:r>
              <a:rPr lang="zh-CN" altLang="en-US" sz="1600" dirty="0">
                <a:latin typeface="Arial" panose="020B0604020202020204" pitchFamily="34" charset="0"/>
                <a:ea typeface="微软雅黑" panose="020B0503020204020204" pitchFamily="34" charset="-122"/>
              </a:rPr>
              <a:t>超</a:t>
            </a:r>
            <a:r>
              <a:rPr lang="en-US" altLang="zh-CN" sz="1600" b="1" i="1" dirty="0">
                <a:latin typeface="+mj-ea"/>
                <a:ea typeface="+mj-ea"/>
              </a:rPr>
              <a:t>35</a:t>
            </a:r>
            <a:r>
              <a:rPr lang="zh-CN" altLang="en-US" sz="1600" b="1" i="1" dirty="0">
                <a:latin typeface="+mj-ea"/>
                <a:ea typeface="+mj-ea"/>
              </a:rPr>
              <a:t>小时！</a:t>
            </a:r>
            <a:endParaRPr lang="zh-CN" altLang="en-US" sz="1600" b="1" i="1" dirty="0">
              <a:latin typeface="+mj-ea"/>
              <a:ea typeface="+mj-ea"/>
            </a:endParaRPr>
          </a:p>
        </p:txBody>
      </p:sp>
      <p:grpSp>
        <p:nvGrpSpPr>
          <p:cNvPr id="64" name="组合 63"/>
          <p:cNvGrpSpPr/>
          <p:nvPr/>
        </p:nvGrpSpPr>
        <p:grpSpPr>
          <a:xfrm>
            <a:off x="1336596" y="5226886"/>
            <a:ext cx="2202053" cy="914400"/>
            <a:chOff x="1336596" y="5296152"/>
            <a:chExt cx="2202053" cy="914400"/>
          </a:xfrm>
        </p:grpSpPr>
        <p:sp>
          <p:nvSpPr>
            <p:cNvPr id="63" name="矩形: 圆角 62"/>
            <p:cNvSpPr/>
            <p:nvPr/>
          </p:nvSpPr>
          <p:spPr>
            <a:xfrm>
              <a:off x="1336596" y="5296152"/>
              <a:ext cx="2112565" cy="870399"/>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336596" y="5296152"/>
              <a:ext cx="2202053" cy="914400"/>
              <a:chOff x="1484060" y="5314489"/>
              <a:chExt cx="2202053" cy="914400"/>
            </a:xfrm>
          </p:grpSpPr>
          <p:pic>
            <p:nvPicPr>
              <p:cNvPr id="55" name="图形 54" descr="Web 设计"/>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4060" y="5314489"/>
                <a:ext cx="914400" cy="914400"/>
              </a:xfrm>
              <a:prstGeom prst="rect">
                <a:avLst/>
              </a:prstGeom>
            </p:spPr>
          </p:pic>
          <p:sp>
            <p:nvSpPr>
              <p:cNvPr id="61" name="文本框 60"/>
              <p:cNvSpPr txBox="1"/>
              <p:nvPr/>
            </p:nvSpPr>
            <p:spPr>
              <a:xfrm>
                <a:off x="2408471" y="5502448"/>
                <a:ext cx="1277642" cy="453457"/>
              </a:xfrm>
              <a:prstGeom prst="rect">
                <a:avLst/>
              </a:prstGeom>
              <a:noFill/>
            </p:spPr>
            <p:txBody>
              <a:bodyPr wrap="square" rtlCol="0">
                <a:spAutoFit/>
              </a:bodyPr>
              <a:lstStyle/>
              <a:p>
                <a:pPr>
                  <a:lnSpc>
                    <a:spcPct val="130000"/>
                  </a:lnSpc>
                </a:pPr>
                <a:r>
                  <a:rPr lang="zh-CN" altLang="en-US" sz="2000" dirty="0">
                    <a:latin typeface="+mj-ea"/>
                    <a:ea typeface="+mj-ea"/>
                  </a:rPr>
                  <a:t>程序演示</a:t>
                </a:r>
                <a:endParaRPr lang="zh-CN" altLang="en-US" sz="2000" dirty="0">
                  <a:latin typeface="+mj-ea"/>
                  <a:ea typeface="+mj-ea"/>
                </a:endParaRPr>
              </a:p>
            </p:txBody>
          </p:sp>
        </p:grpSp>
      </p:gr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6"/>
          <p:cNvSpPr>
            <a:spLocks noChangeArrowheads="1"/>
          </p:cNvSpPr>
          <p:nvPr/>
        </p:nvSpPr>
        <p:spPr bwMode="auto">
          <a:xfrm>
            <a:off x="634918" y="237124"/>
            <a:ext cx="1887690"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rPr>
              <a:t>训练总结</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2" name="图片 4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sp>
        <p:nvSpPr>
          <p:cNvPr id="11" name="文本框 10"/>
          <p:cNvSpPr txBox="1"/>
          <p:nvPr/>
        </p:nvSpPr>
        <p:spPr>
          <a:xfrm>
            <a:off x="1149617" y="4277886"/>
            <a:ext cx="12201224" cy="369332"/>
          </a:xfrm>
          <a:prstGeom prst="rect">
            <a:avLst/>
          </a:prstGeom>
          <a:noFill/>
        </p:spPr>
        <p:txBody>
          <a:bodyPr wrap="square">
            <a:spAutoFit/>
          </a:bodyPr>
          <a:lstStyle/>
          <a:p>
            <a:pPr algn="l"/>
            <a:r>
              <a:rPr lang="zh-CN" altLang="en-US" b="0" i="0" dirty="0">
                <a:solidFill>
                  <a:srgbClr val="333333"/>
                </a:solidFill>
                <a:effectLst/>
                <a:latin typeface="Helvetica Neue"/>
              </a:rPr>
              <a:t>（</a:t>
            </a:r>
            <a:r>
              <a:rPr lang="zh-CN" altLang="en-US" b="1" i="0" dirty="0">
                <a:solidFill>
                  <a:srgbClr val="333333"/>
                </a:solidFill>
                <a:effectLst/>
                <a:latin typeface="Helvetica Neue"/>
              </a:rPr>
              <a:t>左图</a:t>
            </a:r>
            <a:r>
              <a:rPr lang="zh-CN" altLang="en-US" b="0" i="0" dirty="0">
                <a:solidFill>
                  <a:srgbClr val="333333"/>
                </a:solidFill>
                <a:effectLst/>
                <a:latin typeface="Helvetica Neue"/>
              </a:rPr>
              <a:t>表示两亿次训练中贪吃蛇每一百次训练获得果实或者死亡的平均步数，</a:t>
            </a:r>
            <a:r>
              <a:rPr lang="zh-CN" altLang="en-US" b="1" i="0" dirty="0">
                <a:solidFill>
                  <a:srgbClr val="333333"/>
                </a:solidFill>
                <a:effectLst/>
                <a:latin typeface="Helvetica Neue"/>
              </a:rPr>
              <a:t>右图</a:t>
            </a:r>
            <a:r>
              <a:rPr lang="zh-CN" altLang="en-US" b="0" i="0" dirty="0">
                <a:solidFill>
                  <a:srgbClr val="333333"/>
                </a:solidFill>
                <a:effectLst/>
                <a:latin typeface="Helvetica Neue"/>
              </a:rPr>
              <a:t>表示奖惩的平均得分）</a:t>
            </a:r>
            <a:endParaRPr lang="zh-CN" altLang="en-US" b="0" i="0" dirty="0">
              <a:solidFill>
                <a:srgbClr val="333333"/>
              </a:solidFill>
              <a:effectLst/>
              <a:latin typeface="Helvetica Neue"/>
            </a:endParaRPr>
          </a:p>
        </p:txBody>
      </p:sp>
      <p:sp>
        <p:nvSpPr>
          <p:cNvPr id="15" name="矩形 14"/>
          <p:cNvSpPr/>
          <p:nvPr/>
        </p:nvSpPr>
        <p:spPr>
          <a:xfrm>
            <a:off x="2748227" y="3981038"/>
            <a:ext cx="7137338" cy="400110"/>
          </a:xfrm>
          <a:prstGeom prst="rect">
            <a:avLst/>
          </a:prstGeom>
          <a:noFill/>
        </p:spPr>
        <p:txBody>
          <a:bodyPr wrap="none" lIns="91440" tIns="45720" rIns="91440" bIns="45720">
            <a:spAutoFit/>
          </a:bodyPr>
          <a:lstStyle/>
          <a:p>
            <a:pPr algn="ctr"/>
            <a:r>
              <a:rPr lang="en-US" altLang="zh-CN" sz="2000" i="0" dirty="0" err="1">
                <a:ln w="0"/>
                <a:effectLst>
                  <a:outerShdw blurRad="38100" dist="19050" dir="2700000" algn="tl" rotWithShape="0">
                    <a:schemeClr val="dk1">
                      <a:alpha val="40000"/>
                    </a:schemeClr>
                  </a:outerShdw>
                </a:effectLst>
                <a:latin typeface="Helvetica Neue"/>
              </a:rPr>
              <a:t>Tensorboard</a:t>
            </a:r>
            <a:r>
              <a:rPr lang="zh-CN" altLang="en-US" sz="2000" i="0" dirty="0">
                <a:ln w="0"/>
                <a:effectLst>
                  <a:outerShdw blurRad="38100" dist="19050" dir="2700000" algn="tl" rotWithShape="0">
                    <a:schemeClr val="dk1">
                      <a:alpha val="40000"/>
                    </a:schemeClr>
                  </a:outerShdw>
                </a:effectLst>
                <a:latin typeface="Helvetica Neue"/>
              </a:rPr>
              <a:t>图</a:t>
            </a:r>
            <a:r>
              <a:rPr lang="en-US" altLang="zh-CN" dirty="0">
                <a:ln w="0"/>
                <a:effectLst>
                  <a:outerShdw blurRad="38100" dist="19050" dir="2700000" algn="tl" rotWithShape="0">
                    <a:schemeClr val="dk1">
                      <a:alpha val="40000"/>
                    </a:schemeClr>
                  </a:outerShdw>
                </a:effectLst>
                <a:latin typeface="Helvetica Neue"/>
              </a:rPr>
              <a:t>(</a:t>
            </a:r>
            <a:r>
              <a:rPr lang="zh-CN" altLang="en-US" dirty="0">
                <a:ln w="0"/>
                <a:effectLst>
                  <a:outerShdw blurRad="38100" dist="19050" dir="2700000" algn="tl" rotWithShape="0">
                    <a:schemeClr val="dk1">
                      <a:alpha val="40000"/>
                    </a:schemeClr>
                  </a:outerShdw>
                </a:effectLst>
                <a:latin typeface="Helvetica Neue"/>
              </a:rPr>
              <a:t>期间因</a:t>
            </a:r>
            <a:r>
              <a:rPr lang="en-US" altLang="zh-CN" dirty="0">
                <a:ln w="0"/>
                <a:effectLst>
                  <a:outerShdw blurRad="38100" dist="19050" dir="2700000" algn="tl" rotWithShape="0">
                    <a:schemeClr val="dk1">
                      <a:alpha val="40000"/>
                    </a:schemeClr>
                  </a:outerShdw>
                </a:effectLst>
                <a:latin typeface="Helvetica Neue"/>
              </a:rPr>
              <a:t>GPU</a:t>
            </a:r>
            <a:r>
              <a:rPr lang="zh-CN" altLang="en-US" dirty="0">
                <a:ln w="0"/>
                <a:effectLst>
                  <a:outerShdw blurRad="38100" dist="19050" dir="2700000" algn="tl" rotWithShape="0">
                    <a:schemeClr val="dk1">
                      <a:alpha val="40000"/>
                    </a:schemeClr>
                  </a:outerShdw>
                </a:effectLst>
                <a:latin typeface="Helvetica Neue"/>
              </a:rPr>
              <a:t>内存不足而中断，对最终结果没有影响</a:t>
            </a:r>
            <a:r>
              <a:rPr lang="en-US" altLang="zh-CN" dirty="0">
                <a:ln w="0"/>
                <a:effectLst>
                  <a:outerShdw blurRad="38100" dist="19050" dir="2700000" algn="tl" rotWithShape="0">
                    <a:schemeClr val="dk1">
                      <a:alpha val="40000"/>
                    </a:schemeClr>
                  </a:outerShdw>
                </a:effectLst>
                <a:latin typeface="Helvetica Neue"/>
              </a:rPr>
              <a:t>)</a:t>
            </a:r>
            <a:endParaRPr lang="zh-CN" altLang="en-US" sz="2000" dirty="0">
              <a:ln w="0"/>
              <a:effectLst>
                <a:outerShdw blurRad="38100" dist="19050" dir="2700000" algn="tl" rotWithShape="0">
                  <a:schemeClr val="dk1">
                    <a:alpha val="40000"/>
                  </a:schemeClr>
                </a:outerShdw>
              </a:effectLst>
              <a:latin typeface="Helvetica Neue"/>
            </a:endParaRPr>
          </a:p>
        </p:txBody>
      </p:sp>
      <p:grpSp>
        <p:nvGrpSpPr>
          <p:cNvPr id="18" name="组合 17"/>
          <p:cNvGrpSpPr/>
          <p:nvPr/>
        </p:nvGrpSpPr>
        <p:grpSpPr>
          <a:xfrm>
            <a:off x="551139" y="4694656"/>
            <a:ext cx="11089721" cy="1941163"/>
            <a:chOff x="4238859" y="1324283"/>
            <a:chExt cx="11707049" cy="2262619"/>
          </a:xfrm>
        </p:grpSpPr>
        <p:sp>
          <p:nvSpPr>
            <p:cNvPr id="19" name="矩形 3"/>
            <p:cNvSpPr/>
            <p:nvPr/>
          </p:nvSpPr>
          <p:spPr>
            <a:xfrm>
              <a:off x="5026255" y="1858754"/>
              <a:ext cx="10919653" cy="150351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1" fmla="*/ 433137 w 5688632"/>
                <a:gd name="connsiteY0-2" fmla="*/ 12032 h 2053062"/>
                <a:gd name="connsiteX1-3" fmla="*/ 5688632 w 5688632"/>
                <a:gd name="connsiteY1-4" fmla="*/ 0 h 2053062"/>
                <a:gd name="connsiteX2-5" fmla="*/ 5688632 w 5688632"/>
                <a:gd name="connsiteY2-6" fmla="*/ 2053062 h 2053062"/>
                <a:gd name="connsiteX3-7" fmla="*/ 0 w 5688632"/>
                <a:gd name="connsiteY3-8" fmla="*/ 2053062 h 2053062"/>
                <a:gd name="connsiteX4-9" fmla="*/ 433137 w 5688632"/>
                <a:gd name="connsiteY4-10" fmla="*/ 12032 h 2053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88632" h="2053062">
                  <a:moveTo>
                    <a:pt x="433137" y="12032"/>
                  </a:moveTo>
                  <a:lnTo>
                    <a:pt x="5688632" y="0"/>
                  </a:lnTo>
                  <a:lnTo>
                    <a:pt x="5688632" y="2053062"/>
                  </a:lnTo>
                  <a:lnTo>
                    <a:pt x="0" y="2053062"/>
                  </a:lnTo>
                  <a:lnTo>
                    <a:pt x="433137" y="12032"/>
                  </a:lnTo>
                  <a:close/>
                </a:path>
              </a:pathLst>
            </a:custGeom>
            <a:solidFill>
              <a:schemeClr val="accent6">
                <a:lumMod val="40000"/>
                <a:lumOff val="60000"/>
              </a:schemeClr>
            </a:solidFill>
            <a:ln w="25400" cap="flat" cmpd="sng" algn="ctr">
              <a:noFill/>
              <a:prstDash val="solid"/>
            </a:ln>
            <a:effectLst/>
          </p:spPr>
          <p:txBody>
            <a:bodyPr lIns="2160000" tIns="62400" rIns="96000" bIns="62400" anchor="ctr"/>
            <a:lstStyle/>
            <a:p>
              <a:pPr marL="0" marR="0" lvl="0" indent="0" algn="l" defTabSz="457200" rtl="0" eaLnBrk="1" fontAlgn="auto" latinLnBrk="0" hangingPunct="1">
                <a:lnSpc>
                  <a:spcPct val="14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071F65">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0" name="直角三角形 2"/>
            <p:cNvSpPr/>
            <p:nvPr/>
          </p:nvSpPr>
          <p:spPr>
            <a:xfrm rot="17117050" flipH="1">
              <a:off x="5162330" y="2323920"/>
              <a:ext cx="1118281" cy="1407683"/>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1" fmla="*/ 0 w 1625488"/>
                <a:gd name="connsiteY0-2" fmla="*/ 1842558 h 1842558"/>
                <a:gd name="connsiteX1-3" fmla="*/ 0 w 1625488"/>
                <a:gd name="connsiteY1-4" fmla="*/ 0 h 1842558"/>
                <a:gd name="connsiteX2-5" fmla="*/ 1625488 w 1625488"/>
                <a:gd name="connsiteY2-6" fmla="*/ 843012 h 1842558"/>
                <a:gd name="connsiteX3-7" fmla="*/ 0 w 1625488"/>
                <a:gd name="connsiteY3-8" fmla="*/ 1842558 h 1842558"/>
                <a:gd name="connsiteX0-9" fmla="*/ 0 w 1690209"/>
                <a:gd name="connsiteY0-10" fmla="*/ 1842558 h 1842558"/>
                <a:gd name="connsiteX1-11" fmla="*/ 0 w 1690209"/>
                <a:gd name="connsiteY1-12" fmla="*/ 0 h 1842558"/>
                <a:gd name="connsiteX2-13" fmla="*/ 1690209 w 1690209"/>
                <a:gd name="connsiteY2-14" fmla="*/ 149753 h 1842558"/>
                <a:gd name="connsiteX3-15" fmla="*/ 0 w 1690209"/>
                <a:gd name="connsiteY3-16" fmla="*/ 1842558 h 1842558"/>
              </a:gdLst>
              <a:ahLst/>
              <a:cxnLst>
                <a:cxn ang="0">
                  <a:pos x="connsiteX0-1" y="connsiteY0-2"/>
                </a:cxn>
                <a:cxn ang="0">
                  <a:pos x="connsiteX1-3" y="connsiteY1-4"/>
                </a:cxn>
                <a:cxn ang="0">
                  <a:pos x="connsiteX2-5" y="connsiteY2-6"/>
                </a:cxn>
                <a:cxn ang="0">
                  <a:pos x="connsiteX3-7" y="connsiteY3-8"/>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335"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13"/>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990100"/>
            </a:solidFill>
            <a:ln w="25400" cap="flat" cmpd="sng" algn="ctr">
              <a:noFill/>
              <a:prstDash val="solid"/>
            </a:ln>
            <a:effectLst/>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TextBox 7"/>
            <p:cNvSpPr txBox="1"/>
            <p:nvPr/>
          </p:nvSpPr>
          <p:spPr>
            <a:xfrm>
              <a:off x="4412243" y="1748102"/>
              <a:ext cx="1760683" cy="53811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最终版本</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 Box 13"/>
            <p:cNvSpPr txBox="1">
              <a:spLocks noChangeArrowheads="1"/>
            </p:cNvSpPr>
            <p:nvPr/>
          </p:nvSpPr>
          <p:spPr bwMode="gray">
            <a:xfrm>
              <a:off x="6346310" y="1763869"/>
              <a:ext cx="9545105" cy="150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50000"/>
                </a:lnSpc>
              </a:pPr>
              <a:r>
                <a:rPr lang="zh-CN" altLang="en-US" b="0" i="0" dirty="0">
                  <a:solidFill>
                    <a:srgbClr val="333333"/>
                  </a:solidFill>
                  <a:effectLst/>
                  <a:latin typeface="+mn-ea"/>
                </a:rPr>
                <a:t>  </a:t>
              </a:r>
              <a:r>
                <a:rPr lang="zh-CN" altLang="en-US" b="1" i="0" dirty="0">
                  <a:solidFill>
                    <a:srgbClr val="333333"/>
                  </a:solidFill>
                  <a:effectLst/>
                  <a:latin typeface="+mn-ea"/>
                </a:rPr>
                <a:t>左图</a:t>
              </a:r>
              <a:r>
                <a:rPr lang="zh-CN" altLang="en-US" b="0" i="0" dirty="0">
                  <a:solidFill>
                    <a:srgbClr val="333333"/>
                  </a:solidFill>
                  <a:effectLst/>
                  <a:latin typeface="+mn-ea"/>
                </a:rPr>
                <a:t>：后期获得果实或者死亡的平均步数不断增加，佐证了贪吃蛇能够有更长的长度。</a:t>
              </a:r>
              <a:endParaRPr lang="en-US" altLang="zh-CN" b="0" i="0" dirty="0">
                <a:solidFill>
                  <a:srgbClr val="333333"/>
                </a:solidFill>
                <a:effectLst/>
                <a:latin typeface="+mn-ea"/>
              </a:endParaRPr>
            </a:p>
            <a:p>
              <a:pPr>
                <a:lnSpc>
                  <a:spcPct val="150000"/>
                </a:lnSpc>
              </a:pPr>
              <a:r>
                <a:rPr lang="en-US" altLang="zh-CN" dirty="0">
                  <a:solidFill>
                    <a:srgbClr val="333333"/>
                  </a:solidFill>
                  <a:latin typeface="+mn-ea"/>
                </a:rPr>
                <a:t>  </a:t>
              </a:r>
              <a:r>
                <a:rPr lang="zh-CN" altLang="en-US" b="1" i="0" dirty="0">
                  <a:solidFill>
                    <a:srgbClr val="333333"/>
                  </a:solidFill>
                  <a:effectLst/>
                  <a:latin typeface="+mn-ea"/>
                </a:rPr>
                <a:t>右图</a:t>
              </a:r>
              <a:r>
                <a:rPr lang="zh-CN" altLang="en-US" b="0" i="0" dirty="0">
                  <a:solidFill>
                    <a:srgbClr val="333333"/>
                  </a:solidFill>
                  <a:effectLst/>
                  <a:latin typeface="+mn-ea"/>
                </a:rPr>
                <a:t>：后期贪吃蛇得分有明显上升趋势，表现了在固定种子下贪吃蛇</a:t>
              </a:r>
              <a:r>
                <a:rPr lang="en-US" altLang="zh-CN" b="0" i="0" dirty="0">
                  <a:solidFill>
                    <a:srgbClr val="333333"/>
                  </a:solidFill>
                  <a:effectLst/>
                  <a:latin typeface="+mn-ea"/>
                </a:rPr>
                <a:t>AI</a:t>
              </a:r>
              <a:r>
                <a:rPr lang="zh-CN" altLang="en-US" b="0" i="0" dirty="0">
                  <a:solidFill>
                    <a:srgbClr val="333333"/>
                  </a:solidFill>
                  <a:effectLst/>
                  <a:latin typeface="+mn-ea"/>
                </a:rPr>
                <a:t>的训练效果很好，</a:t>
              </a:r>
              <a:r>
                <a:rPr lang="en-US" altLang="zh-CN" dirty="0">
                  <a:solidFill>
                    <a:srgbClr val="333333"/>
                  </a:solidFill>
                  <a:latin typeface="+mn-ea"/>
                </a:rPr>
                <a:t>  </a:t>
              </a:r>
              <a:endParaRPr lang="en-US" altLang="zh-CN" dirty="0">
                <a:solidFill>
                  <a:srgbClr val="333333"/>
                </a:solidFill>
                <a:latin typeface="+mn-ea"/>
              </a:endParaRPr>
            </a:p>
            <a:p>
              <a:pPr>
                <a:lnSpc>
                  <a:spcPct val="150000"/>
                </a:lnSpc>
              </a:pPr>
              <a:r>
                <a:rPr lang="en-US" altLang="zh-CN" b="0" i="0" dirty="0">
                  <a:solidFill>
                    <a:srgbClr val="333333"/>
                  </a:solidFill>
                  <a:effectLst/>
                  <a:latin typeface="+mn-ea"/>
                </a:rPr>
                <a:t>            </a:t>
              </a:r>
              <a:r>
                <a:rPr lang="zh-CN" altLang="en-US" b="0" i="0" dirty="0">
                  <a:solidFill>
                    <a:srgbClr val="333333"/>
                  </a:solidFill>
                  <a:effectLst/>
                  <a:latin typeface="+mn-ea"/>
                </a:rPr>
                <a:t>侧面表现了贪吃蛇的长度在不断增加。</a:t>
              </a:r>
              <a:endParaRPr lang="zh-CN" altLang="en-US" dirty="0">
                <a:latin typeface="+mn-ea"/>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752" y="903037"/>
            <a:ext cx="9652496" cy="3067208"/>
          </a:xfrm>
          <a:prstGeom prst="rect">
            <a:avLst/>
          </a:prstGeom>
        </p:spPr>
      </p:pic>
    </p:spTree>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rot="5400000">
            <a:off x="1331640" y="636804"/>
            <a:ext cx="2344067" cy="5007345"/>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梯形 34"/>
          <p:cNvSpPr/>
          <p:nvPr/>
        </p:nvSpPr>
        <p:spPr>
          <a:xfrm rot="16200000">
            <a:off x="7446198" y="-451317"/>
            <a:ext cx="2291737" cy="7199871"/>
          </a:xfrm>
          <a:prstGeom prst="trapezoid">
            <a:avLst>
              <a:gd name="adj" fmla="val 16935"/>
            </a:avLst>
          </a:prstGeom>
          <a:solidFill>
            <a:srgbClr val="9901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7" name="文本框 2"/>
          <p:cNvSpPr txBox="1"/>
          <p:nvPr/>
        </p:nvSpPr>
        <p:spPr>
          <a:xfrm>
            <a:off x="3729079" y="2556165"/>
            <a:ext cx="894797" cy="1200329"/>
          </a:xfrm>
          <a:prstGeom prst="rect">
            <a:avLst/>
          </a:prstGeom>
          <a:noFill/>
        </p:spPr>
        <p:txBody>
          <a:bodyPr wrap="none" lIns="91440" tIns="45720" rIns="91440" bIns="45720"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65"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   </a:t>
            </a:r>
            <a:r>
              <a:rPr lang="en-US" altLang="zh-CN" sz="7200" b="1" dirty="0">
                <a:solidFill>
                  <a:prstClr val="white"/>
                </a:solidFill>
                <a:latin typeface="Arial" panose="020B0604020202020204"/>
                <a:ea typeface="微软雅黑" panose="020B0503020204020204" pitchFamily="34" charset="-122"/>
              </a:rPr>
              <a:t>3</a:t>
            </a:r>
            <a:endParaRPr kumimoji="0" lang="zh-CN" altLang="en-US" sz="72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7054218" y="2733119"/>
            <a:ext cx="2646878" cy="830997"/>
          </a:xfrm>
          <a:prstGeom prst="rect">
            <a:avLst/>
          </a:prstGeom>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最终成果</a:t>
            </a:r>
            <a:endParaRPr kumimoji="0" lang="zh-CN" altLang="en-US" sz="48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22989" y="1235242"/>
            <a:ext cx="3251090" cy="3264751"/>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6"/>
          <p:cNvSpPr>
            <a:spLocks noChangeArrowheads="1"/>
          </p:cNvSpPr>
          <p:nvPr/>
        </p:nvSpPr>
        <p:spPr bwMode="auto">
          <a:xfrm>
            <a:off x="634918" y="237124"/>
            <a:ext cx="3529165"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rPr>
              <a:t>最终成果：裂空座</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2" name="图片 4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grpSp>
        <p:nvGrpSpPr>
          <p:cNvPr id="3" name="组合 2"/>
          <p:cNvGrpSpPr/>
          <p:nvPr/>
        </p:nvGrpSpPr>
        <p:grpSpPr>
          <a:xfrm>
            <a:off x="3529781" y="931551"/>
            <a:ext cx="13051070" cy="5764934"/>
            <a:chOff x="3180239" y="681355"/>
            <a:chExt cx="9912638" cy="4346352"/>
          </a:xfrm>
        </p:grpSpPr>
        <p:pic>
          <p:nvPicPr>
            <p:cNvPr id="4" name="133">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rotWithShape="1">
            <a:blip r:embed="rId4"/>
            <a:srcRect r="33332" b="33972"/>
            <a:stretch>
              <a:fillRect/>
            </a:stretch>
          </p:blipFill>
          <p:spPr>
            <a:xfrm>
              <a:off x="3180239" y="681355"/>
              <a:ext cx="3982561" cy="4246245"/>
            </a:xfrm>
            <a:prstGeom prst="rect">
              <a:avLst/>
            </a:prstGeom>
          </p:spPr>
        </p:pic>
        <p:sp>
          <p:nvSpPr>
            <p:cNvPr id="5" name="矩形 4"/>
            <p:cNvSpPr/>
            <p:nvPr/>
          </p:nvSpPr>
          <p:spPr>
            <a:xfrm>
              <a:off x="4095061" y="4566042"/>
              <a:ext cx="8997816" cy="461665"/>
            </a:xfrm>
            <a:prstGeom prst="rect">
              <a:avLst/>
            </a:prstGeom>
            <a:noFill/>
            <a:ln>
              <a:noFill/>
            </a:ln>
          </p:spPr>
          <p:txBody>
            <a:bodyPr wrap="square" lIns="91440" tIns="45720" rIns="91440" bIns="45720">
              <a:spAutoFit/>
            </a:bodyPr>
            <a:lstStyle/>
            <a:p>
              <a:r>
                <a:rPr lang="zh-CN" altLang="en-US"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训练次数：</a:t>
              </a:r>
              <a:r>
                <a:rPr lang="en-US" altLang="zh-CN"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200,000,000 </a:t>
              </a:r>
              <a:endParaRPr lang="en-US" altLang="zh-CN"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endParaRPr>
            </a:p>
            <a:p>
              <a:r>
                <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训练时长：</a:t>
              </a:r>
              <a:r>
                <a:rPr lang="en-US" altLang="zh-CN"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35</a:t>
              </a:r>
              <a:r>
                <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小时</a:t>
              </a:r>
              <a:endPar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endParaRPr>
            </a:p>
          </p:txBody>
        </p:sp>
      </p:grpSp>
    </p:spTree>
  </p:cSld>
  <p:clrMapOvr>
    <a:masterClrMapping/>
  </p:clrMapOvr>
  <p:transition spd="slow">
    <p:push dir="u"/>
  </p:transition>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88573" y="2091645"/>
            <a:ext cx="8210069" cy="2308324"/>
          </a:xfrm>
          <a:prstGeom prst="rect">
            <a:avLst/>
          </a:prstGeom>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7200" b="1"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感谢</a:t>
            </a:r>
            <a:r>
              <a:rPr lang="zh-CN" altLang="en-US" sz="7200" b="1" dirty="0">
                <a:solidFill>
                  <a:srgbClr val="990100"/>
                </a:solidFill>
                <a:latin typeface="微软雅黑" panose="020B0503020204020204" pitchFamily="34" charset="-122"/>
                <a:ea typeface="微软雅黑" panose="020B0503020204020204" pitchFamily="34" charset="-122"/>
              </a:rPr>
              <a:t>大家</a:t>
            </a:r>
            <a:endParaRPr kumimoji="0" lang="en-US" altLang="zh-CN" sz="7200" b="1"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7200" b="1"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rPr>
              <a:t>儿童节快乐！！！</a:t>
            </a:r>
            <a:endParaRPr kumimoji="0" lang="zh-CN" altLang="en-US" sz="7200" b="1" u="none" strike="noStrike" kern="1200" cap="none" spc="0" normalizeH="0" baseline="0" noProof="0" dirty="0">
              <a:ln>
                <a:noFill/>
              </a:ln>
              <a:solidFill>
                <a:srgbClr val="9901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4188" y="622441"/>
            <a:ext cx="1528413" cy="1528413"/>
            <a:chOff x="1602769" y="143838"/>
            <a:chExt cx="1331936" cy="1331936"/>
          </a:xfrm>
        </p:grpSpPr>
        <p:sp>
          <p:nvSpPr>
            <p:cNvPr id="4" name="椭圆 3"/>
            <p:cNvSpPr/>
            <p:nvPr/>
          </p:nvSpPr>
          <p:spPr>
            <a:xfrm>
              <a:off x="1602769" y="143838"/>
              <a:ext cx="1331936" cy="1331936"/>
            </a:xfrm>
            <a:prstGeom prst="ellipse">
              <a:avLst/>
            </a:prstGeom>
            <a:solidFill>
              <a:srgbClr val="990100"/>
            </a:solidFill>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7" name="TextBox 146"/>
            <p:cNvSpPr txBox="1"/>
            <p:nvPr/>
          </p:nvSpPr>
          <p:spPr>
            <a:xfrm>
              <a:off x="1638153" y="937949"/>
              <a:ext cx="1263808" cy="2772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4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4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9" name="Freeform 5"/>
          <p:cNvSpPr/>
          <p:nvPr/>
        </p:nvSpPr>
        <p:spPr bwMode="auto">
          <a:xfrm>
            <a:off x="3177" y="3514337"/>
            <a:ext cx="12188825" cy="1446568"/>
          </a:xfrm>
          <a:custGeom>
            <a:avLst/>
            <a:gdLst>
              <a:gd name="T0" fmla="*/ 0 w 2601"/>
              <a:gd name="T1" fmla="*/ 139 h 306"/>
              <a:gd name="T2" fmla="*/ 647 w 2601"/>
              <a:gd name="T3" fmla="*/ 304 h 306"/>
              <a:gd name="T4" fmla="*/ 1863 w 2601"/>
              <a:gd name="T5" fmla="*/ 11 h 306"/>
              <a:gd name="T6" fmla="*/ 2601 w 2601"/>
              <a:gd name="T7" fmla="*/ 259 h 306"/>
            </a:gdLst>
            <a:ahLst/>
            <a:cxnLst>
              <a:cxn ang="0">
                <a:pos x="T0" y="T1"/>
              </a:cxn>
              <a:cxn ang="0">
                <a:pos x="T2" y="T3"/>
              </a:cxn>
              <a:cxn ang="0">
                <a:pos x="T4" y="T5"/>
              </a:cxn>
              <a:cxn ang="0">
                <a:pos x="T6" y="T7"/>
              </a:cxn>
            </a:cxnLst>
            <a:rect l="0" t="0" r="r" b="b"/>
            <a:pathLst>
              <a:path w="2601" h="306">
                <a:moveTo>
                  <a:pt x="0" y="139"/>
                </a:moveTo>
                <a:cubicBezTo>
                  <a:pt x="0" y="139"/>
                  <a:pt x="179" y="301"/>
                  <a:pt x="647" y="304"/>
                </a:cubicBezTo>
                <a:cubicBezTo>
                  <a:pt x="1090" y="306"/>
                  <a:pt x="1474" y="0"/>
                  <a:pt x="1863" y="11"/>
                </a:cubicBezTo>
                <a:cubicBezTo>
                  <a:pt x="2253" y="21"/>
                  <a:pt x="2601" y="259"/>
                  <a:pt x="2601" y="259"/>
                </a:cubicBezTo>
              </a:path>
            </a:pathLst>
          </a:custGeom>
          <a:noFill/>
          <a:ln w="22225" cap="flat">
            <a:solidFill>
              <a:srgbClr val="9901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44" name="矩形 30"/>
          <p:cNvSpPr>
            <a:spLocks noChangeArrowheads="1"/>
          </p:cNvSpPr>
          <p:nvPr/>
        </p:nvSpPr>
        <p:spPr bwMode="auto">
          <a:xfrm>
            <a:off x="2293939" y="5659150"/>
            <a:ext cx="958085"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r>
              <a:rPr lang="zh-CN" altLang="en-US" sz="2000" b="1" dirty="0">
                <a:solidFill>
                  <a:schemeClr val="tx1">
                    <a:lumMod val="85000"/>
                    <a:lumOff val="15000"/>
                  </a:schemeClr>
                </a:solidFill>
                <a:sym typeface="微软雅黑" panose="020B0503020204020204" pitchFamily="34" charset="-122"/>
              </a:rPr>
              <a:t>背景</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6" name="矩形 64"/>
          <p:cNvSpPr>
            <a:spLocks noChangeArrowheads="1"/>
          </p:cNvSpPr>
          <p:nvPr/>
        </p:nvSpPr>
        <p:spPr bwMode="auto">
          <a:xfrm>
            <a:off x="5084969" y="3022729"/>
            <a:ext cx="2068801"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策略与表现</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48" name="组合 47"/>
          <p:cNvGrpSpPr/>
          <p:nvPr/>
        </p:nvGrpSpPr>
        <p:grpSpPr>
          <a:xfrm>
            <a:off x="2309258" y="4424638"/>
            <a:ext cx="999564" cy="1001764"/>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rgbClr val="99010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50" name="图片 49"/>
            <p:cNvPicPr>
              <a:picLocks noChangeAspect="1"/>
            </p:cNvPicPr>
            <p:nvPr/>
          </p:nvPicPr>
          <p:blipFill>
            <a:blip r:embed="rId1" cstate="screen">
              <a:biLevel thresh="25000"/>
            </a:blip>
            <a:stretch>
              <a:fillRect/>
            </a:stretch>
          </p:blipFill>
          <p:spPr>
            <a:xfrm>
              <a:off x="3587275" y="1169757"/>
              <a:ext cx="552644" cy="566109"/>
            </a:xfrm>
            <a:prstGeom prst="rect">
              <a:avLst/>
            </a:prstGeom>
          </p:spPr>
        </p:pic>
      </p:grpSp>
      <p:grpSp>
        <p:nvGrpSpPr>
          <p:cNvPr id="52" name="组合 51"/>
          <p:cNvGrpSpPr/>
          <p:nvPr/>
        </p:nvGrpSpPr>
        <p:grpSpPr>
          <a:xfrm>
            <a:off x="5633056" y="3712303"/>
            <a:ext cx="999564" cy="1001764"/>
            <a:chOff x="3437020" y="2074814"/>
            <a:chExt cx="863676" cy="865577"/>
          </a:xfrm>
        </p:grpSpPr>
        <p:sp>
          <p:nvSpPr>
            <p:cNvPr id="53" name="椭圆 19"/>
            <p:cNvSpPr>
              <a:spLocks noChangeArrowheads="1"/>
            </p:cNvSpPr>
            <p:nvPr/>
          </p:nvSpPr>
          <p:spPr bwMode="auto">
            <a:xfrm>
              <a:off x="3437020" y="2074814"/>
              <a:ext cx="863676" cy="865577"/>
            </a:xfrm>
            <a:prstGeom prst="ellipse">
              <a:avLst/>
            </a:prstGeom>
            <a:solidFill>
              <a:srgbClr val="99010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54" name="图片 53"/>
            <p:cNvPicPr>
              <a:picLocks noChangeAspect="1"/>
            </p:cNvPicPr>
            <p:nvPr/>
          </p:nvPicPr>
          <p:blipFill>
            <a:blip r:embed="rId2" cstate="screen">
              <a:biLevel thresh="25000"/>
            </a:blip>
            <a:stretch>
              <a:fillRect/>
            </a:stretch>
          </p:blipFill>
          <p:spPr>
            <a:xfrm>
              <a:off x="3596360" y="2243692"/>
              <a:ext cx="553608" cy="567096"/>
            </a:xfrm>
            <a:prstGeom prst="rect">
              <a:avLst/>
            </a:prstGeom>
          </p:spPr>
        </p:pic>
      </p:gr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grpSp>
        <p:nvGrpSpPr>
          <p:cNvPr id="2" name="组合 1"/>
          <p:cNvGrpSpPr/>
          <p:nvPr/>
        </p:nvGrpSpPr>
        <p:grpSpPr>
          <a:xfrm>
            <a:off x="9619517" y="3248609"/>
            <a:ext cx="999564" cy="1001763"/>
            <a:chOff x="3437020" y="5246272"/>
            <a:chExt cx="863676" cy="865576"/>
          </a:xfrm>
        </p:grpSpPr>
        <p:sp>
          <p:nvSpPr>
            <p:cNvPr id="3" name="椭圆 21"/>
            <p:cNvSpPr>
              <a:spLocks noChangeArrowheads="1"/>
            </p:cNvSpPr>
            <p:nvPr/>
          </p:nvSpPr>
          <p:spPr bwMode="auto">
            <a:xfrm>
              <a:off x="3437020" y="5246272"/>
              <a:ext cx="863676" cy="865576"/>
            </a:xfrm>
            <a:prstGeom prst="ellipse">
              <a:avLst/>
            </a:prstGeom>
            <a:solidFill>
              <a:srgbClr val="99010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 name="Freeform 9"/>
            <p:cNvSpPr>
              <a:spLocks noEditPoints="1"/>
            </p:cNvSpPr>
            <p:nvPr/>
          </p:nvSpPr>
          <p:spPr bwMode="auto">
            <a:xfrm>
              <a:off x="3564624" y="5446833"/>
              <a:ext cx="605440" cy="464249"/>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121920" tIns="60960" rIns="121920" bIns="6096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sp>
        <p:nvSpPr>
          <p:cNvPr id="8" name="矩形 30"/>
          <p:cNvSpPr>
            <a:spLocks noChangeArrowheads="1"/>
          </p:cNvSpPr>
          <p:nvPr/>
        </p:nvSpPr>
        <p:spPr bwMode="auto">
          <a:xfrm>
            <a:off x="9462338" y="4434218"/>
            <a:ext cx="1310418"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r>
              <a:rPr lang="zh-CN" altLang="en-US" sz="2000" b="1" dirty="0">
                <a:solidFill>
                  <a:schemeClr val="tx1">
                    <a:lumMod val="85000"/>
                    <a:lumOff val="15000"/>
                  </a:schemeClr>
                </a:solidFill>
                <a:sym typeface="微软雅黑" panose="020B0503020204020204" pitchFamily="34" charset="-122"/>
              </a:rPr>
              <a:t>最终成果</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rot="5400000">
            <a:off x="1331640" y="636804"/>
            <a:ext cx="2344067" cy="5007345"/>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梯形 34"/>
          <p:cNvSpPr/>
          <p:nvPr/>
        </p:nvSpPr>
        <p:spPr>
          <a:xfrm rot="16200000">
            <a:off x="7446198" y="-451317"/>
            <a:ext cx="2291737" cy="7199871"/>
          </a:xfrm>
          <a:prstGeom prst="trapezoid">
            <a:avLst>
              <a:gd name="adj" fmla="val 16935"/>
            </a:avLst>
          </a:prstGeom>
          <a:solidFill>
            <a:srgbClr val="9901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7" name="文本框 2"/>
          <p:cNvSpPr txBox="1"/>
          <p:nvPr/>
        </p:nvSpPr>
        <p:spPr>
          <a:xfrm>
            <a:off x="3729079" y="2556165"/>
            <a:ext cx="894797" cy="1200329"/>
          </a:xfrm>
          <a:prstGeom prst="rect">
            <a:avLst/>
          </a:prstGeom>
          <a:noFill/>
        </p:spPr>
        <p:txBody>
          <a:bodyPr wrap="none" lIns="91440" tIns="45720" rIns="91440" bIns="45720"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65"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   </a:t>
            </a:r>
            <a:r>
              <a:rPr kumimoji="0" lang="en-US" altLang="zh-CN" sz="72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1</a:t>
            </a:r>
            <a:endParaRPr kumimoji="0" lang="zh-CN" altLang="en-US" sz="72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7891788" y="2733119"/>
            <a:ext cx="1415772" cy="830997"/>
          </a:xfrm>
          <a:prstGeom prst="rect">
            <a:avLst/>
          </a:prstGeom>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背景</a:t>
            </a:r>
            <a:endParaRPr kumimoji="0" lang="zh-CN" altLang="en-US" sz="48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22989" y="1235242"/>
            <a:ext cx="3251090" cy="3264751"/>
          </a:xfrm>
          <a:prstGeom prst="rect">
            <a:avLst/>
          </a:prstGeom>
        </p:spPr>
      </p:pic>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6"/>
          <p:cNvSpPr>
            <a:spLocks noChangeArrowheads="1"/>
          </p:cNvSpPr>
          <p:nvPr/>
        </p:nvSpPr>
        <p:spPr bwMode="auto">
          <a:xfrm>
            <a:off x="634918" y="237124"/>
            <a:ext cx="1066953"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背景</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2" name="图片 4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sp>
        <p:nvSpPr>
          <p:cNvPr id="48" name="文本框 47"/>
          <p:cNvSpPr txBox="1"/>
          <p:nvPr/>
        </p:nvSpPr>
        <p:spPr>
          <a:xfrm>
            <a:off x="2188913" y="2526320"/>
            <a:ext cx="9319017" cy="1422441"/>
          </a:xfrm>
          <a:prstGeom prst="rect">
            <a:avLst/>
          </a:prstGeom>
          <a:noFill/>
        </p:spPr>
        <p:txBody>
          <a:bodyPr wrap="square">
            <a:spAutoFit/>
          </a:bodyPr>
          <a:lstStyle/>
          <a:p>
            <a:pPr>
              <a:lnSpc>
                <a:spcPct val="150000"/>
              </a:lnSpc>
            </a:pPr>
            <a:r>
              <a:rPr lang="zh-CN" altLang="en-US" sz="2000" b="0" i="0" dirty="0">
                <a:solidFill>
                  <a:srgbClr val="333333"/>
                </a:solidFill>
                <a:effectLst/>
                <a:latin typeface="Helvetica Neue"/>
              </a:rPr>
              <a:t>设</a:t>
            </a:r>
            <a:r>
              <a:rPr lang="en-US" altLang="zh-CN" sz="2000" b="0" i="0" dirty="0">
                <a:solidFill>
                  <a:srgbClr val="333333"/>
                </a:solidFill>
                <a:effectLst/>
                <a:latin typeface="Helvetica Neue"/>
              </a:rPr>
              <a:t>G=(V,E)</a:t>
            </a:r>
            <a:r>
              <a:rPr lang="zh-CN" altLang="en-US" sz="2000" b="0" i="0" dirty="0">
                <a:solidFill>
                  <a:srgbClr val="333333"/>
                </a:solidFill>
                <a:effectLst/>
                <a:latin typeface="Helvetica Neue"/>
              </a:rPr>
              <a:t>是一个图，若</a:t>
            </a:r>
            <a:r>
              <a:rPr lang="en-US" altLang="zh-CN" sz="2000" b="0" i="0" dirty="0">
                <a:solidFill>
                  <a:srgbClr val="333333"/>
                </a:solidFill>
                <a:effectLst/>
                <a:latin typeface="Helvetica Neue"/>
              </a:rPr>
              <a:t>G</a:t>
            </a:r>
            <a:r>
              <a:rPr lang="zh-CN" altLang="en-US" sz="2000" b="0" i="0" dirty="0">
                <a:solidFill>
                  <a:srgbClr val="333333"/>
                </a:solidFill>
                <a:effectLst/>
                <a:latin typeface="Helvetica Neue"/>
              </a:rPr>
              <a:t>中一条路径通过且仅通过每一个顶点一次，称这条路径为哈密尔顿路径。若</a:t>
            </a:r>
            <a:r>
              <a:rPr lang="en-US" altLang="zh-CN" sz="2000" b="0" i="0" dirty="0">
                <a:solidFill>
                  <a:srgbClr val="333333"/>
                </a:solidFill>
                <a:effectLst/>
                <a:latin typeface="Helvetica Neue"/>
              </a:rPr>
              <a:t>G</a:t>
            </a:r>
            <a:r>
              <a:rPr lang="zh-CN" altLang="en-US" sz="2000" b="0" i="0" dirty="0">
                <a:solidFill>
                  <a:srgbClr val="333333"/>
                </a:solidFill>
                <a:effectLst/>
                <a:latin typeface="Helvetica Neue"/>
              </a:rPr>
              <a:t>中一个回路通过且仅通过每一个顶点一次，称这个环为哈密尔顿回路。若一个图存在哈密尔顿回路，就称为哈密尔顿图。</a:t>
            </a:r>
            <a:endParaRPr lang="zh-CN" altLang="en-US" sz="2000" dirty="0"/>
          </a:p>
        </p:txBody>
      </p:sp>
      <p:grpSp>
        <p:nvGrpSpPr>
          <p:cNvPr id="11" name="组合 10"/>
          <p:cNvGrpSpPr/>
          <p:nvPr/>
        </p:nvGrpSpPr>
        <p:grpSpPr>
          <a:xfrm>
            <a:off x="614383" y="2627370"/>
            <a:ext cx="1530812" cy="1323028"/>
            <a:chOff x="281251" y="4811876"/>
            <a:chExt cx="1530812" cy="1323028"/>
          </a:xfrm>
        </p:grpSpPr>
        <p:sp>
          <p:nvSpPr>
            <p:cNvPr id="4" name="等腰三角形 2"/>
            <p:cNvSpPr/>
            <p:nvPr/>
          </p:nvSpPr>
          <p:spPr bwMode="auto">
            <a:xfrm rot="4435630">
              <a:off x="385143" y="4707984"/>
              <a:ext cx="1323028" cy="153081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990100"/>
            </a:solidFill>
            <a:ln>
              <a:noFill/>
            </a:ln>
          </p:spPr>
          <p:txBody>
            <a:bodyPr wrap="none"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465"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TextBox 23"/>
            <p:cNvSpPr txBox="1"/>
            <p:nvPr/>
          </p:nvSpPr>
          <p:spPr>
            <a:xfrm>
              <a:off x="511147" y="5239180"/>
              <a:ext cx="858447" cy="492344"/>
            </a:xfrm>
            <a:prstGeom prst="rect">
              <a:avLst/>
            </a:prstGeom>
            <a:noFill/>
            <a:ln>
              <a:noFill/>
            </a:ln>
          </p:spPr>
          <p:txBody>
            <a:bodyPr wrap="none" lIns="91440" tIns="45720" rIns="91440" bIns="4572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哈密</a:t>
              </a:r>
              <a:r>
                <a:rPr lang="zh-CN" altLang="en-US" sz="2400" b="1" dirty="0"/>
                <a:t>尔</a:t>
              </a:r>
              <a:endPar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顿回路</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10" name="组合 9"/>
          <p:cNvGrpSpPr/>
          <p:nvPr/>
        </p:nvGrpSpPr>
        <p:grpSpPr>
          <a:xfrm>
            <a:off x="10121463" y="1132898"/>
            <a:ext cx="1530816" cy="1323031"/>
            <a:chOff x="1292590" y="4159865"/>
            <a:chExt cx="1530816" cy="1323031"/>
          </a:xfrm>
        </p:grpSpPr>
        <p:sp>
          <p:nvSpPr>
            <p:cNvPr id="6" name="等腰三角形 2"/>
            <p:cNvSpPr/>
            <p:nvPr/>
          </p:nvSpPr>
          <p:spPr bwMode="auto">
            <a:xfrm rot="17394678">
              <a:off x="1396482" y="4055973"/>
              <a:ext cx="1323031" cy="1530816"/>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465"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3"/>
            <p:cNvSpPr txBox="1"/>
            <p:nvPr/>
          </p:nvSpPr>
          <p:spPr>
            <a:xfrm>
              <a:off x="1724193" y="4613309"/>
              <a:ext cx="858447" cy="492344"/>
            </a:xfrm>
            <a:prstGeom prst="rect">
              <a:avLst/>
            </a:prstGeom>
            <a:noFill/>
            <a:ln>
              <a:noFill/>
            </a:ln>
          </p:spPr>
          <p:txBody>
            <a:bodyPr wrap="none" lIns="91440" tIns="45720" rIns="91440" bIns="4572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贪吃蛇</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2" name="文本框 11"/>
          <p:cNvSpPr txBox="1"/>
          <p:nvPr/>
        </p:nvSpPr>
        <p:spPr>
          <a:xfrm>
            <a:off x="812977" y="1171173"/>
            <a:ext cx="9128951" cy="960776"/>
          </a:xfrm>
          <a:prstGeom prst="rect">
            <a:avLst/>
          </a:prstGeom>
          <a:noFill/>
        </p:spPr>
        <p:txBody>
          <a:bodyPr wrap="square">
            <a:spAutoFit/>
          </a:bodyPr>
          <a:lstStyle/>
          <a:p>
            <a:pPr>
              <a:lnSpc>
                <a:spcPct val="150000"/>
              </a:lnSpc>
            </a:pPr>
            <a:r>
              <a:rPr lang="zh-CN" altLang="en-US" sz="2000" dirty="0">
                <a:solidFill>
                  <a:srgbClr val="333333"/>
                </a:solidFill>
                <a:latin typeface="Helvetica Neue"/>
              </a:rPr>
              <a:t>玩家使用方向键操控一条长长的蛇不断吞下豆子，同时蛇身随着吞下的豆子不断变长，当蛇头撞到蛇身或障壁时游戏结束。</a:t>
            </a:r>
            <a:endParaRPr lang="zh-CN" altLang="en-US" sz="2000" dirty="0"/>
          </a:p>
        </p:txBody>
      </p:sp>
      <p:grpSp>
        <p:nvGrpSpPr>
          <p:cNvPr id="93" name="组合 92"/>
          <p:cNvGrpSpPr/>
          <p:nvPr/>
        </p:nvGrpSpPr>
        <p:grpSpPr>
          <a:xfrm>
            <a:off x="8816660" y="4278709"/>
            <a:ext cx="2594853" cy="2400102"/>
            <a:chOff x="1000124" y="4848650"/>
            <a:chExt cx="1762126" cy="1558224"/>
          </a:xfrm>
        </p:grpSpPr>
        <p:sp>
          <p:nvSpPr>
            <p:cNvPr id="13" name="矩形 12"/>
            <p:cNvSpPr/>
            <p:nvPr/>
          </p:nvSpPr>
          <p:spPr>
            <a:xfrm>
              <a:off x="1000124" y="4848650"/>
              <a:ext cx="1762126" cy="155822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091781" y="4930858"/>
              <a:ext cx="610293" cy="1424420"/>
              <a:chOff x="1091781" y="4930858"/>
              <a:chExt cx="610293" cy="1424420"/>
            </a:xfrm>
          </p:grpSpPr>
          <p:sp>
            <p:nvSpPr>
              <p:cNvPr id="14" name="椭圆 13"/>
              <p:cNvSpPr/>
              <p:nvPr/>
            </p:nvSpPr>
            <p:spPr>
              <a:xfrm>
                <a:off x="1091781" y="4930859"/>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p:cNvSpPr/>
              <p:nvPr/>
            </p:nvSpPr>
            <p:spPr>
              <a:xfrm>
                <a:off x="1574451" y="4930858"/>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1091781" y="5367876"/>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1091781" y="5800870"/>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1091781" y="6237887"/>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1574451" y="5367876"/>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1568012" y="5800870"/>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a:off x="1574654" y="6233864"/>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 name="组合 23"/>
            <p:cNvGrpSpPr/>
            <p:nvPr/>
          </p:nvGrpSpPr>
          <p:grpSpPr>
            <a:xfrm>
              <a:off x="2076171" y="4930858"/>
              <a:ext cx="610293" cy="1424420"/>
              <a:chOff x="1091781" y="4930858"/>
              <a:chExt cx="610293" cy="1424420"/>
            </a:xfrm>
          </p:grpSpPr>
          <p:sp>
            <p:nvSpPr>
              <p:cNvPr id="25" name="椭圆 24"/>
              <p:cNvSpPr/>
              <p:nvPr/>
            </p:nvSpPr>
            <p:spPr>
              <a:xfrm>
                <a:off x="1091781" y="4930859"/>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p:cNvSpPr/>
              <p:nvPr/>
            </p:nvSpPr>
            <p:spPr>
              <a:xfrm>
                <a:off x="1574451" y="4930858"/>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1091781" y="5367876"/>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p:cNvSpPr/>
              <p:nvPr/>
            </p:nvSpPr>
            <p:spPr>
              <a:xfrm>
                <a:off x="1091781" y="5800870"/>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1091781" y="6237887"/>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1574451" y="5367876"/>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p:cNvSpPr/>
              <p:nvPr/>
            </p:nvSpPr>
            <p:spPr>
              <a:xfrm>
                <a:off x="1568012" y="5800870"/>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1574654" y="6233864"/>
                <a:ext cx="127420" cy="11739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4" name="直接箭头连接符 33"/>
            <p:cNvCxnSpPr>
              <a:endCxn id="20" idx="1"/>
            </p:cNvCxnSpPr>
            <p:nvPr/>
          </p:nvCxnSpPr>
          <p:spPr>
            <a:xfrm>
              <a:off x="1171192" y="4987542"/>
              <a:ext cx="421919" cy="397526"/>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a:endCxn id="28" idx="1"/>
            </p:cNvCxnSpPr>
            <p:nvPr/>
          </p:nvCxnSpPr>
          <p:spPr>
            <a:xfrm>
              <a:off x="1668311" y="5416193"/>
              <a:ext cx="426520" cy="401869"/>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a:stCxn id="28" idx="2"/>
            </p:cNvCxnSpPr>
            <p:nvPr/>
          </p:nvCxnSpPr>
          <p:spPr>
            <a:xfrm flipH="1" flipV="1">
              <a:off x="1617916" y="5859565"/>
              <a:ext cx="458255" cy="1"/>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p:cNvCxnSpPr>
              <a:stCxn id="21" idx="1"/>
            </p:cNvCxnSpPr>
            <p:nvPr/>
          </p:nvCxnSpPr>
          <p:spPr>
            <a:xfrm flipH="1" flipV="1">
              <a:off x="1155491" y="5396451"/>
              <a:ext cx="431181" cy="421611"/>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a:endCxn id="18" idx="0"/>
            </p:cNvCxnSpPr>
            <p:nvPr/>
          </p:nvCxnSpPr>
          <p:spPr>
            <a:xfrm>
              <a:off x="1155491" y="5485267"/>
              <a:ext cx="0" cy="315603"/>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p:cNvCxnSpPr>
              <a:endCxn id="19" idx="0"/>
            </p:cNvCxnSpPr>
            <p:nvPr/>
          </p:nvCxnSpPr>
          <p:spPr>
            <a:xfrm>
              <a:off x="1155491" y="5918261"/>
              <a:ext cx="0" cy="319626"/>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p:cNvCxnSpPr>
              <a:stCxn id="19" idx="6"/>
            </p:cNvCxnSpPr>
            <p:nvPr/>
          </p:nvCxnSpPr>
          <p:spPr>
            <a:xfrm flipV="1">
              <a:off x="1219201" y="6292559"/>
              <a:ext cx="348811" cy="4024"/>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p:cNvCxnSpPr>
              <a:endCxn id="29" idx="2"/>
            </p:cNvCxnSpPr>
            <p:nvPr/>
          </p:nvCxnSpPr>
          <p:spPr>
            <a:xfrm>
              <a:off x="1695432" y="6291326"/>
              <a:ext cx="380739" cy="5257"/>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p:cNvCxnSpPr>
              <a:stCxn id="29" idx="6"/>
              <a:endCxn id="32" idx="2"/>
            </p:cNvCxnSpPr>
            <p:nvPr/>
          </p:nvCxnSpPr>
          <p:spPr>
            <a:xfrm flipV="1">
              <a:off x="2203591" y="6292560"/>
              <a:ext cx="355453" cy="4023"/>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p:cNvCxnSpPr>
              <a:stCxn id="32" idx="0"/>
            </p:cNvCxnSpPr>
            <p:nvPr/>
          </p:nvCxnSpPr>
          <p:spPr>
            <a:xfrm flipH="1" flipV="1">
              <a:off x="2608054" y="5891541"/>
              <a:ext cx="14700" cy="342323"/>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p:cNvCxnSpPr>
              <a:stCxn id="31" idx="0"/>
            </p:cNvCxnSpPr>
            <p:nvPr/>
          </p:nvCxnSpPr>
          <p:spPr>
            <a:xfrm flipV="1">
              <a:off x="2616112" y="5460725"/>
              <a:ext cx="527" cy="340145"/>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p:cNvCxnSpPr/>
            <p:nvPr/>
          </p:nvCxnSpPr>
          <p:spPr>
            <a:xfrm flipV="1">
              <a:off x="2615404" y="5033371"/>
              <a:ext cx="527" cy="340145"/>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p:cNvCxnSpPr>
              <a:endCxn id="27" idx="6"/>
            </p:cNvCxnSpPr>
            <p:nvPr/>
          </p:nvCxnSpPr>
          <p:spPr>
            <a:xfrm flipH="1">
              <a:off x="2203591" y="5018116"/>
              <a:ext cx="355250" cy="408456"/>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p:cNvCxnSpPr/>
            <p:nvPr/>
          </p:nvCxnSpPr>
          <p:spPr>
            <a:xfrm flipV="1">
              <a:off x="2139091" y="5023708"/>
              <a:ext cx="527" cy="340145"/>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p:cNvCxnSpPr>
              <a:endCxn id="15" idx="6"/>
            </p:cNvCxnSpPr>
            <p:nvPr/>
          </p:nvCxnSpPr>
          <p:spPr>
            <a:xfrm flipH="1">
              <a:off x="1701871" y="4984433"/>
              <a:ext cx="384449" cy="5121"/>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p:cNvCxnSpPr>
              <a:endCxn id="14" idx="6"/>
            </p:cNvCxnSpPr>
            <p:nvPr/>
          </p:nvCxnSpPr>
          <p:spPr>
            <a:xfrm flipH="1">
              <a:off x="1219201" y="4984432"/>
              <a:ext cx="352336" cy="5123"/>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grpSp>
      <p:pic>
        <p:nvPicPr>
          <p:cNvPr id="95" name="图片 94"/>
          <p:cNvPicPr>
            <a:picLocks noChangeAspect="1"/>
          </p:cNvPicPr>
          <p:nvPr/>
        </p:nvPicPr>
        <p:blipFill>
          <a:blip r:embed="rId2"/>
          <a:stretch>
            <a:fillRect/>
          </a:stretch>
        </p:blipFill>
        <p:spPr>
          <a:xfrm>
            <a:off x="1017146" y="4278709"/>
            <a:ext cx="2853814" cy="2400103"/>
          </a:xfrm>
          <a:prstGeom prst="rect">
            <a:avLst/>
          </a:prstGeom>
        </p:spPr>
      </p:pic>
      <p:pic>
        <p:nvPicPr>
          <p:cNvPr id="101" name="图片 100"/>
          <p:cNvPicPr>
            <a:picLocks noChangeAspect="1"/>
          </p:cNvPicPr>
          <p:nvPr/>
        </p:nvPicPr>
        <p:blipFill rotWithShape="1">
          <a:blip r:embed="rId3"/>
          <a:srcRect r="34042" b="33678"/>
          <a:stretch>
            <a:fillRect/>
          </a:stretch>
        </p:blipFill>
        <p:spPr>
          <a:xfrm>
            <a:off x="4167770" y="936659"/>
            <a:ext cx="4394517" cy="475016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anim calcmode="lin" valueType="num">
                                      <p:cBhvr>
                                        <p:cTn id="8" dur="300" fill="hold"/>
                                        <p:tgtEl>
                                          <p:spTgt spid="10"/>
                                        </p:tgtEl>
                                        <p:attrNameLst>
                                          <p:attrName>ppt_x</p:attrName>
                                        </p:attrNameLst>
                                      </p:cBhvr>
                                      <p:tavLst>
                                        <p:tav tm="0">
                                          <p:val>
                                            <p:strVal val="#ppt_x"/>
                                          </p:val>
                                        </p:tav>
                                        <p:tav tm="100000">
                                          <p:val>
                                            <p:strVal val="#ppt_x"/>
                                          </p:val>
                                        </p:tav>
                                      </p:tavLst>
                                    </p:anim>
                                    <p:anim calcmode="lin" valueType="num">
                                      <p:cBhvr>
                                        <p:cTn id="9" dur="3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300"/>
                                        <p:tgtEl>
                                          <p:spTgt spid="12"/>
                                        </p:tgtEl>
                                      </p:cBhvr>
                                    </p:animEffect>
                                    <p:anim calcmode="lin" valueType="num">
                                      <p:cBhvr>
                                        <p:cTn id="13" dur="300" fill="hold"/>
                                        <p:tgtEl>
                                          <p:spTgt spid="12"/>
                                        </p:tgtEl>
                                        <p:attrNameLst>
                                          <p:attrName>ppt_x</p:attrName>
                                        </p:attrNameLst>
                                      </p:cBhvr>
                                      <p:tavLst>
                                        <p:tav tm="0">
                                          <p:val>
                                            <p:strVal val="#ppt_x"/>
                                          </p:val>
                                        </p:tav>
                                        <p:tav tm="100000">
                                          <p:val>
                                            <p:strVal val="#ppt_x"/>
                                          </p:val>
                                        </p:tav>
                                      </p:tavLst>
                                    </p:anim>
                                    <p:anim calcmode="lin" valueType="num">
                                      <p:cBhvr>
                                        <p:cTn id="14" dur="300" fill="hold"/>
                                        <p:tgtEl>
                                          <p:spTgt spid="12"/>
                                        </p:tgtEl>
                                        <p:attrNameLst>
                                          <p:attrName>ppt_y</p:attrName>
                                        </p:attrNameLst>
                                      </p:cBhvr>
                                      <p:tavLst>
                                        <p:tav tm="0">
                                          <p:val>
                                            <p:strVal val="#ppt_y+.1"/>
                                          </p:val>
                                        </p:tav>
                                        <p:tav tm="100000">
                                          <p:val>
                                            <p:strVal val="#ppt_y"/>
                                          </p:val>
                                        </p:tav>
                                      </p:tavLst>
                                    </p:anim>
                                  </p:childTnLst>
                                </p:cTn>
                              </p:par>
                              <p:par>
                                <p:cTn id="15" presetID="6" presetClass="entr" presetSubtype="16"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circle(in)">
                                      <p:cBhvr>
                                        <p:cTn id="17" dur="250"/>
                                        <p:tgtEl>
                                          <p:spTgt spid="9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300" fill="hold"/>
                                        <p:tgtEl>
                                          <p:spTgt spid="48"/>
                                        </p:tgtEl>
                                        <p:attrNameLst>
                                          <p:attrName>ppt_x</p:attrName>
                                        </p:attrNameLst>
                                      </p:cBhvr>
                                      <p:tavLst>
                                        <p:tav tm="0">
                                          <p:val>
                                            <p:strVal val="#ppt_x"/>
                                          </p:val>
                                        </p:tav>
                                        <p:tav tm="100000">
                                          <p:val>
                                            <p:strVal val="#ppt_x"/>
                                          </p:val>
                                        </p:tav>
                                      </p:tavLst>
                                    </p:anim>
                                    <p:anim calcmode="lin" valueType="num">
                                      <p:cBhvr additive="base">
                                        <p:cTn id="23" dur="300" fill="hold"/>
                                        <p:tgtEl>
                                          <p:spTgt spid="48"/>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300" fill="hold"/>
                                        <p:tgtEl>
                                          <p:spTgt spid="11"/>
                                        </p:tgtEl>
                                        <p:attrNameLst>
                                          <p:attrName>ppt_x</p:attrName>
                                        </p:attrNameLst>
                                      </p:cBhvr>
                                      <p:tavLst>
                                        <p:tav tm="0">
                                          <p:val>
                                            <p:strVal val="#ppt_x"/>
                                          </p:val>
                                        </p:tav>
                                        <p:tav tm="100000">
                                          <p:val>
                                            <p:strVal val="#ppt_x"/>
                                          </p:val>
                                        </p:tav>
                                      </p:tavLst>
                                    </p:anim>
                                    <p:anim calcmode="lin" valueType="num">
                                      <p:cBhvr additive="base">
                                        <p:cTn id="27" dur="300" fill="hold"/>
                                        <p:tgtEl>
                                          <p:spTgt spid="11"/>
                                        </p:tgtEl>
                                        <p:attrNameLst>
                                          <p:attrName>ppt_y</p:attrName>
                                        </p:attrNameLst>
                                      </p:cBhvr>
                                      <p:tavLst>
                                        <p:tav tm="0">
                                          <p:val>
                                            <p:strVal val="0-#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93"/>
                                        </p:tgtEl>
                                        <p:attrNameLst>
                                          <p:attrName>style.visibility</p:attrName>
                                        </p:attrNameLst>
                                      </p:cBhvr>
                                      <p:to>
                                        <p:strVal val="visible"/>
                                      </p:to>
                                    </p:set>
                                    <p:anim calcmode="lin" valueType="num">
                                      <p:cBhvr additive="base">
                                        <p:cTn id="30" dur="300" fill="hold"/>
                                        <p:tgtEl>
                                          <p:spTgt spid="93"/>
                                        </p:tgtEl>
                                        <p:attrNameLst>
                                          <p:attrName>ppt_x</p:attrName>
                                        </p:attrNameLst>
                                      </p:cBhvr>
                                      <p:tavLst>
                                        <p:tav tm="0">
                                          <p:val>
                                            <p:strVal val="#ppt_x"/>
                                          </p:val>
                                        </p:tav>
                                        <p:tav tm="100000">
                                          <p:val>
                                            <p:strVal val="#ppt_x"/>
                                          </p:val>
                                        </p:tav>
                                      </p:tavLst>
                                    </p:anim>
                                    <p:anim calcmode="lin" valueType="num">
                                      <p:cBhvr additive="base">
                                        <p:cTn id="31" dur="3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fade">
                                      <p:cBhvr>
                                        <p:cTn id="36" dur="300"/>
                                        <p:tgtEl>
                                          <p:spTgt spid="101"/>
                                        </p:tgtEl>
                                      </p:cBhvr>
                                    </p:animEffect>
                                    <p:anim calcmode="lin" valueType="num">
                                      <p:cBhvr>
                                        <p:cTn id="37" dur="300" fill="hold"/>
                                        <p:tgtEl>
                                          <p:spTgt spid="101"/>
                                        </p:tgtEl>
                                        <p:attrNameLst>
                                          <p:attrName>ppt_x</p:attrName>
                                        </p:attrNameLst>
                                      </p:cBhvr>
                                      <p:tavLst>
                                        <p:tav tm="0">
                                          <p:val>
                                            <p:strVal val="#ppt_x"/>
                                          </p:val>
                                        </p:tav>
                                        <p:tav tm="100000">
                                          <p:val>
                                            <p:strVal val="#ppt_x"/>
                                          </p:val>
                                        </p:tav>
                                      </p:tavLst>
                                    </p:anim>
                                    <p:anim calcmode="lin" valueType="num">
                                      <p:cBhvr>
                                        <p:cTn id="38" dur="3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6"/>
          <p:cNvSpPr>
            <a:spLocks noChangeArrowheads="1"/>
          </p:cNvSpPr>
          <p:nvPr/>
        </p:nvSpPr>
        <p:spPr bwMode="auto">
          <a:xfrm>
            <a:off x="634918" y="237124"/>
            <a:ext cx="1066953"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背景</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2" name="图片 4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grpSp>
        <p:nvGrpSpPr>
          <p:cNvPr id="8" name="组合 7"/>
          <p:cNvGrpSpPr/>
          <p:nvPr/>
        </p:nvGrpSpPr>
        <p:grpSpPr>
          <a:xfrm>
            <a:off x="78984" y="1067945"/>
            <a:ext cx="12417815" cy="5549664"/>
            <a:chOff x="497840" y="931550"/>
            <a:chExt cx="12909463" cy="5689325"/>
          </a:xfrm>
        </p:grpSpPr>
        <p:grpSp>
          <p:nvGrpSpPr>
            <p:cNvPr id="19" name="组合 18"/>
            <p:cNvGrpSpPr/>
            <p:nvPr/>
          </p:nvGrpSpPr>
          <p:grpSpPr>
            <a:xfrm>
              <a:off x="3234157" y="931550"/>
              <a:ext cx="6329443" cy="5689325"/>
              <a:chOff x="3115072" y="2668267"/>
              <a:chExt cx="1761728" cy="1761728"/>
            </a:xfrm>
          </p:grpSpPr>
          <p:sp>
            <p:nvSpPr>
              <p:cNvPr id="20" name="椭圆 19"/>
              <p:cNvSpPr/>
              <p:nvPr/>
            </p:nvSpPr>
            <p:spPr>
              <a:xfrm>
                <a:off x="3115072" y="2668267"/>
                <a:ext cx="1761728" cy="1761728"/>
              </a:xfrm>
              <a:prstGeom prst="ellipse">
                <a:avLst/>
              </a:prstGeom>
              <a:no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椭圆 20"/>
              <p:cNvSpPr/>
              <p:nvPr/>
            </p:nvSpPr>
            <p:spPr>
              <a:xfrm>
                <a:off x="4442509" y="2761135"/>
                <a:ext cx="119507" cy="119507"/>
              </a:xfrm>
              <a:prstGeom prst="ellipse">
                <a:avLst/>
              </a:prstGeom>
              <a:solidFill>
                <a:schemeClr val="bg1">
                  <a:lumMod val="95000"/>
                </a:schemeClr>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85000"/>
                      <a:lumOff val="15000"/>
                    </a:prstClr>
                  </a:solidFill>
                  <a:effectLst/>
                  <a:uLnTx/>
                  <a:uFillTx/>
                  <a:latin typeface="Arial" panose="020B0604020202020204"/>
                  <a:ea typeface="微软雅黑" panose="020B0503020204020204" pitchFamily="34" charset="-122"/>
                  <a:cs typeface="+mn-cs"/>
                </a:endParaRPr>
              </a:p>
            </p:txBody>
          </p:sp>
          <p:sp>
            <p:nvSpPr>
              <p:cNvPr id="27" name="椭圆 26"/>
              <p:cNvSpPr/>
              <p:nvPr/>
            </p:nvSpPr>
            <p:spPr>
              <a:xfrm>
                <a:off x="3439209" y="2761135"/>
                <a:ext cx="119507" cy="119507"/>
              </a:xfrm>
              <a:prstGeom prst="ellipse">
                <a:avLst/>
              </a:prstGeom>
              <a:solidFill>
                <a:schemeClr val="bg1">
                  <a:lumMod val="95000"/>
                </a:schemeClr>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85000"/>
                      <a:lumOff val="15000"/>
                    </a:prstClr>
                  </a:solidFill>
                  <a:effectLst/>
                  <a:uLnTx/>
                  <a:uFillTx/>
                  <a:latin typeface="Arial" panose="020B0604020202020204"/>
                  <a:ea typeface="微软雅黑" panose="020B0503020204020204" pitchFamily="34" charset="-122"/>
                  <a:cs typeface="+mn-cs"/>
                </a:endParaRPr>
              </a:p>
            </p:txBody>
          </p:sp>
          <p:sp>
            <p:nvSpPr>
              <p:cNvPr id="32" name="椭圆 31"/>
              <p:cNvSpPr/>
              <p:nvPr/>
            </p:nvSpPr>
            <p:spPr>
              <a:xfrm>
                <a:off x="4442509" y="4224175"/>
                <a:ext cx="119507" cy="119507"/>
              </a:xfrm>
              <a:prstGeom prst="ellipse">
                <a:avLst/>
              </a:prstGeom>
              <a:solidFill>
                <a:schemeClr val="bg1">
                  <a:lumMod val="95000"/>
                </a:schemeClr>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85000"/>
                      <a:lumOff val="15000"/>
                    </a:prstClr>
                  </a:solidFill>
                  <a:effectLst/>
                  <a:uLnTx/>
                  <a:uFillTx/>
                  <a:latin typeface="Arial" panose="020B0604020202020204"/>
                  <a:ea typeface="微软雅黑" panose="020B0503020204020204" pitchFamily="34" charset="-122"/>
                  <a:cs typeface="+mn-cs"/>
                </a:endParaRPr>
              </a:p>
            </p:txBody>
          </p:sp>
          <p:sp>
            <p:nvSpPr>
              <p:cNvPr id="33" name="椭圆 32"/>
              <p:cNvSpPr/>
              <p:nvPr/>
            </p:nvSpPr>
            <p:spPr>
              <a:xfrm>
                <a:off x="3439209" y="4201315"/>
                <a:ext cx="119507" cy="119507"/>
              </a:xfrm>
              <a:prstGeom prst="ellipse">
                <a:avLst/>
              </a:prstGeom>
              <a:solidFill>
                <a:schemeClr val="bg1">
                  <a:lumMod val="95000"/>
                </a:schemeClr>
              </a:solidFill>
              <a:ln>
                <a:solidFill>
                  <a:srgbClr val="99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lumMod val="85000"/>
                      <a:lumOff val="15000"/>
                    </a:prstClr>
                  </a:solidFill>
                  <a:effectLst/>
                  <a:uLnTx/>
                  <a:uFillTx/>
                  <a:latin typeface="Arial" panose="020B0604020202020204"/>
                  <a:ea typeface="微软雅黑" panose="020B0503020204020204" pitchFamily="34" charset="-122"/>
                  <a:cs typeface="+mn-cs"/>
                </a:endParaRPr>
              </a:p>
            </p:txBody>
          </p:sp>
          <p:grpSp>
            <p:nvGrpSpPr>
              <p:cNvPr id="34" name="组合 33"/>
              <p:cNvGrpSpPr/>
              <p:nvPr/>
            </p:nvGrpSpPr>
            <p:grpSpPr>
              <a:xfrm>
                <a:off x="3582444" y="2943616"/>
                <a:ext cx="851770" cy="1202499"/>
                <a:chOff x="3582444" y="2943616"/>
                <a:chExt cx="851770" cy="1202499"/>
              </a:xfrm>
            </p:grpSpPr>
            <p:sp>
              <p:nvSpPr>
                <p:cNvPr id="35" name="任意多边形 87"/>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rgbClr val="9901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8" name="任意多边形 89"/>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rgbClr val="9901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任意多边形 91"/>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rgbClr val="9901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6" name="任意多边形 92"/>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rgbClr val="9901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grpSp>
        <p:sp>
          <p:nvSpPr>
            <p:cNvPr id="49" name="文本框 48"/>
            <p:cNvSpPr txBox="1"/>
            <p:nvPr/>
          </p:nvSpPr>
          <p:spPr>
            <a:xfrm>
              <a:off x="2269001" y="1132038"/>
              <a:ext cx="2559056" cy="584775"/>
            </a:xfrm>
            <a:prstGeom prst="rect">
              <a:avLst/>
            </a:prstGeom>
            <a:noFill/>
          </p:spPr>
          <p:txBody>
            <a:bodyPr wrap="square">
              <a:spAutoFit/>
            </a:bodyPr>
            <a:lstStyle/>
            <a:p>
              <a:r>
                <a:rPr lang="zh-CN" altLang="en-US" sz="3200" dirty="0"/>
                <a:t>强化学习</a:t>
              </a:r>
              <a:endParaRPr lang="zh-CN" altLang="en-US" sz="3200" dirty="0"/>
            </a:p>
          </p:txBody>
        </p:sp>
        <p:sp>
          <p:nvSpPr>
            <p:cNvPr id="2" name="文本框 1"/>
            <p:cNvSpPr txBox="1"/>
            <p:nvPr/>
          </p:nvSpPr>
          <p:spPr>
            <a:xfrm>
              <a:off x="8812500" y="1132038"/>
              <a:ext cx="2424664" cy="584775"/>
            </a:xfrm>
            <a:prstGeom prst="rect">
              <a:avLst/>
            </a:prstGeom>
            <a:noFill/>
          </p:spPr>
          <p:txBody>
            <a:bodyPr wrap="square">
              <a:spAutoFit/>
            </a:bodyPr>
            <a:lstStyle/>
            <a:p>
              <a:r>
                <a:rPr lang="zh-CN" altLang="en-US" sz="3200" dirty="0"/>
                <a:t>奖惩机制</a:t>
              </a:r>
              <a:endParaRPr lang="zh-CN" altLang="en-US" sz="3200" dirty="0"/>
            </a:p>
          </p:txBody>
        </p:sp>
        <p:sp>
          <p:nvSpPr>
            <p:cNvPr id="3" name="文本框 2"/>
            <p:cNvSpPr txBox="1"/>
            <p:nvPr/>
          </p:nvSpPr>
          <p:spPr>
            <a:xfrm>
              <a:off x="497840" y="5882376"/>
              <a:ext cx="4115538" cy="584775"/>
            </a:xfrm>
            <a:prstGeom prst="rect">
              <a:avLst/>
            </a:prstGeom>
            <a:noFill/>
          </p:spPr>
          <p:txBody>
            <a:bodyPr wrap="square">
              <a:spAutoFit/>
            </a:bodyPr>
            <a:lstStyle/>
            <a:p>
              <a:r>
                <a:rPr lang="zh-CN" altLang="en-US" sz="3200" dirty="0"/>
                <a:t>多层感知机（</a:t>
              </a:r>
              <a:r>
                <a:rPr lang="en-US" altLang="zh-CN" sz="3200" dirty="0"/>
                <a:t>MLP</a:t>
              </a:r>
              <a:r>
                <a:rPr lang="zh-CN" altLang="en-US" sz="3200" dirty="0"/>
                <a:t>）</a:t>
              </a:r>
              <a:endParaRPr lang="zh-CN" altLang="en-US" sz="3200" dirty="0"/>
            </a:p>
          </p:txBody>
        </p:sp>
        <p:sp>
          <p:nvSpPr>
            <p:cNvPr id="4" name="文本框 3"/>
            <p:cNvSpPr txBox="1"/>
            <p:nvPr/>
          </p:nvSpPr>
          <p:spPr>
            <a:xfrm>
              <a:off x="8784467" y="5882376"/>
              <a:ext cx="4622836" cy="584775"/>
            </a:xfrm>
            <a:prstGeom prst="rect">
              <a:avLst/>
            </a:prstGeom>
            <a:noFill/>
          </p:spPr>
          <p:txBody>
            <a:bodyPr wrap="square">
              <a:spAutoFit/>
            </a:bodyPr>
            <a:lstStyle/>
            <a:p>
              <a:r>
                <a:rPr lang="zh-CN" altLang="en-US" sz="3200" dirty="0"/>
                <a:t>卷积神经网络（</a:t>
              </a:r>
              <a:r>
                <a:rPr lang="en-US" altLang="zh-CN" sz="3200" dirty="0"/>
                <a:t>CNN</a:t>
              </a:r>
              <a:r>
                <a:rPr lang="zh-CN" altLang="en-US" sz="3200" dirty="0"/>
                <a:t>）</a:t>
              </a:r>
              <a:endParaRPr lang="zh-CN" altLang="en-US" sz="3200" dirty="0"/>
            </a:p>
          </p:txBody>
        </p:sp>
        <p:grpSp>
          <p:nvGrpSpPr>
            <p:cNvPr id="7" name="组合 6"/>
            <p:cNvGrpSpPr/>
            <p:nvPr/>
          </p:nvGrpSpPr>
          <p:grpSpPr>
            <a:xfrm>
              <a:off x="4178676" y="2525791"/>
              <a:ext cx="4409236" cy="2432846"/>
              <a:chOff x="3609949" y="2690678"/>
              <a:chExt cx="4302920" cy="2327322"/>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2895" t="28558" r="33811" b="19299"/>
              <a:stretch>
                <a:fillRect/>
              </a:stretch>
            </p:blipFill>
            <p:spPr>
              <a:xfrm>
                <a:off x="3609949" y="2690678"/>
                <a:ext cx="2792701" cy="2327322"/>
              </a:xfrm>
              <a:prstGeom prst="rect">
                <a:avLst/>
              </a:prstGeom>
              <a:effectLst>
                <a:softEdge rad="317500"/>
              </a:effectLst>
            </p:spPr>
          </p:pic>
          <p:pic>
            <p:nvPicPr>
              <p:cNvPr id="16" name="图片 15"/>
              <p:cNvPicPr>
                <a:picLocks noChangeAspect="1"/>
              </p:cNvPicPr>
              <p:nvPr/>
            </p:nvPicPr>
            <p:blipFill>
              <a:blip r:embed="rId3"/>
              <a:stretch>
                <a:fillRect/>
              </a:stretch>
            </p:blipFill>
            <p:spPr>
              <a:xfrm>
                <a:off x="5738991" y="2810206"/>
                <a:ext cx="2173878" cy="2088266"/>
              </a:xfrm>
              <a:prstGeom prst="rect">
                <a:avLst/>
              </a:prstGeom>
              <a:effectLst>
                <a:softEdge rad="317500"/>
              </a:effectLst>
            </p:spPr>
          </p:pic>
        </p:gr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rot="5400000">
            <a:off x="1331640" y="636804"/>
            <a:ext cx="2344067" cy="5007345"/>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梯形 34"/>
          <p:cNvSpPr/>
          <p:nvPr/>
        </p:nvSpPr>
        <p:spPr>
          <a:xfrm rot="16200000">
            <a:off x="7446198" y="-451317"/>
            <a:ext cx="2291737" cy="7199871"/>
          </a:xfrm>
          <a:prstGeom prst="trapezoid">
            <a:avLst>
              <a:gd name="adj" fmla="val 16935"/>
            </a:avLst>
          </a:prstGeom>
          <a:solidFill>
            <a:srgbClr val="9901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7" name="文本框 2"/>
          <p:cNvSpPr txBox="1"/>
          <p:nvPr/>
        </p:nvSpPr>
        <p:spPr>
          <a:xfrm>
            <a:off x="3729079" y="2556165"/>
            <a:ext cx="894797" cy="1200329"/>
          </a:xfrm>
          <a:prstGeom prst="rect">
            <a:avLst/>
          </a:prstGeom>
          <a:noFill/>
        </p:spPr>
        <p:txBody>
          <a:bodyPr wrap="none" lIns="91440" tIns="45720" rIns="91440" bIns="45720"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65"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   </a:t>
            </a:r>
            <a:r>
              <a:rPr kumimoji="0" lang="en-US" altLang="zh-CN" sz="72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2</a:t>
            </a:r>
            <a:endParaRPr kumimoji="0" lang="zh-CN" altLang="en-US" sz="72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7054218" y="2733119"/>
            <a:ext cx="3262432" cy="830997"/>
          </a:xfrm>
          <a:prstGeom prst="rect">
            <a:avLst/>
          </a:prstGeom>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策略与表现</a:t>
            </a:r>
            <a:endParaRPr kumimoji="0" lang="zh-CN" altLang="en-US" sz="48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22989" y="1235242"/>
            <a:ext cx="3251090" cy="3264751"/>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rot="5400000">
            <a:off x="10432923" y="4961609"/>
            <a:ext cx="352949" cy="1579851"/>
            <a:chOff x="4804234" y="1067945"/>
            <a:chExt cx="352949" cy="2006809"/>
          </a:xfrm>
        </p:grpSpPr>
        <p:cxnSp>
          <p:nvCxnSpPr>
            <p:cNvPr id="87" name="直接连接符 86"/>
            <p:cNvCxnSpPr/>
            <p:nvPr/>
          </p:nvCxnSpPr>
          <p:spPr>
            <a:xfrm>
              <a:off x="4814759" y="1067945"/>
              <a:ext cx="0" cy="20068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4804234" y="2039410"/>
              <a:ext cx="352949"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rot="5400000">
            <a:off x="7940811" y="4966382"/>
            <a:ext cx="352949" cy="1579851"/>
            <a:chOff x="4804234" y="1067945"/>
            <a:chExt cx="352949" cy="2006809"/>
          </a:xfrm>
        </p:grpSpPr>
        <p:cxnSp>
          <p:nvCxnSpPr>
            <p:cNvPr id="84" name="直接连接符 83"/>
            <p:cNvCxnSpPr/>
            <p:nvPr/>
          </p:nvCxnSpPr>
          <p:spPr>
            <a:xfrm>
              <a:off x="4814759" y="1067945"/>
              <a:ext cx="0" cy="20068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4804234" y="2039410"/>
              <a:ext cx="352949"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rot="5400000">
            <a:off x="5360972" y="4966382"/>
            <a:ext cx="352949" cy="1579851"/>
            <a:chOff x="4804234" y="1067945"/>
            <a:chExt cx="352949" cy="2006809"/>
          </a:xfrm>
        </p:grpSpPr>
        <p:cxnSp>
          <p:nvCxnSpPr>
            <p:cNvPr id="48" name="直接连接符 47"/>
            <p:cNvCxnSpPr/>
            <p:nvPr/>
          </p:nvCxnSpPr>
          <p:spPr>
            <a:xfrm>
              <a:off x="4814759" y="1067945"/>
              <a:ext cx="0" cy="20068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4804234" y="2039410"/>
              <a:ext cx="352949"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rot="5400000">
            <a:off x="2781133" y="4966381"/>
            <a:ext cx="352949" cy="1579851"/>
            <a:chOff x="4804234" y="1067945"/>
            <a:chExt cx="352949" cy="2006809"/>
          </a:xfrm>
        </p:grpSpPr>
        <p:cxnSp>
          <p:nvCxnSpPr>
            <p:cNvPr id="39" name="直接连接符 38"/>
            <p:cNvCxnSpPr/>
            <p:nvPr/>
          </p:nvCxnSpPr>
          <p:spPr>
            <a:xfrm>
              <a:off x="4814759" y="1067945"/>
              <a:ext cx="0" cy="20068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4804234" y="2039410"/>
              <a:ext cx="352949"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40" name="矩形 46"/>
          <p:cNvSpPr>
            <a:spLocks noChangeArrowheads="1"/>
          </p:cNvSpPr>
          <p:nvPr/>
        </p:nvSpPr>
        <p:spPr bwMode="auto">
          <a:xfrm>
            <a:off x="634918" y="237124"/>
            <a:ext cx="2298059"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策略</a:t>
            </a:r>
            <a:r>
              <a:rPr lang="zh-CN" altLang="en-US" b="1" dirty="0"/>
              <a:t>与</a:t>
            </a: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表现</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2" name="图片 4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grpSp>
        <p:nvGrpSpPr>
          <p:cNvPr id="35" name="组合 34"/>
          <p:cNvGrpSpPr/>
          <p:nvPr/>
        </p:nvGrpSpPr>
        <p:grpSpPr>
          <a:xfrm>
            <a:off x="2086075" y="5783818"/>
            <a:ext cx="9459558" cy="794177"/>
            <a:chOff x="1076362" y="1537812"/>
            <a:chExt cx="7903347" cy="739725"/>
          </a:xfrm>
        </p:grpSpPr>
        <p:grpSp>
          <p:nvGrpSpPr>
            <p:cNvPr id="14" name="组合 13"/>
            <p:cNvGrpSpPr/>
            <p:nvPr/>
          </p:nvGrpSpPr>
          <p:grpSpPr>
            <a:xfrm>
              <a:off x="2738381" y="1537812"/>
              <a:ext cx="6241328" cy="739725"/>
              <a:chOff x="2286916" y="1307273"/>
              <a:chExt cx="6241327" cy="914033"/>
            </a:xfrm>
          </p:grpSpPr>
          <p:sp>
            <p:nvSpPr>
              <p:cNvPr id="18" name="任意多边形 16"/>
              <p:cNvSpPr/>
              <p:nvPr/>
            </p:nvSpPr>
            <p:spPr>
              <a:xfrm>
                <a:off x="2286916"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460" rIns="99324" bIns="77460" numCol="1" spcCol="1270" anchor="ctr"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defRPr/>
                </a:pPr>
                <a:endParaRPr kumimoji="0" lang="zh-CN" altLang="en-US" sz="10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任意多边形 17">
                <a:hlinkClick r:id="rId2" action="ppaction://hlinksldjump"/>
              </p:cNvPr>
              <p:cNvSpPr/>
              <p:nvPr/>
            </p:nvSpPr>
            <p:spPr>
              <a:xfrm>
                <a:off x="2739363"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9901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844" tIns="179844" rIns="179844" bIns="179844" numCol="1" spcCol="1270" anchor="ctr" anchorCtr="0">
                <a:noAutofit/>
              </a:bodyPr>
              <a:lstStyle/>
              <a:p>
                <a:pPr marL="0" marR="0" lvl="0" indent="0" algn="ctr" defTabSz="1333500" rtl="0" eaLnBrk="1" fontAlgn="auto" latinLnBrk="0" hangingPunct="1">
                  <a:lnSpc>
                    <a:spcPct val="100000"/>
                  </a:lnSpc>
                  <a:spcBef>
                    <a:spcPct val="0"/>
                  </a:spcBef>
                  <a:spcAft>
                    <a:spcPct val="35000"/>
                  </a:spcAft>
                  <a:buClrTx/>
                  <a:buSzTx/>
                  <a:buFontTx/>
                  <a:buNone/>
                  <a:defRPr/>
                </a:pPr>
                <a:endParaRPr kumimoji="0" lang="zh-CN" altLang="en-US" sz="2665"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0" name="任意多边形 18"/>
              <p:cNvSpPr/>
              <p:nvPr/>
            </p:nvSpPr>
            <p:spPr>
              <a:xfrm>
                <a:off x="4419662"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460" rIns="99324" bIns="77460" numCol="1" spcCol="1270" anchor="ctr"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defRPr/>
                </a:pPr>
                <a:endParaRPr kumimoji="0" lang="zh-CN" altLang="en-US" sz="10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任意多边形 19">
                <a:hlinkClick r:id="rId3" action="ppaction://hlinksldjump"/>
              </p:cNvPr>
              <p:cNvSpPr/>
              <p:nvPr/>
            </p:nvSpPr>
            <p:spPr>
              <a:xfrm>
                <a:off x="4881250"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9901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764" tIns="174764" rIns="174764" bIns="174764" numCol="1" spcCol="1270" anchor="ctr" anchorCtr="0">
                <a:noAutofit/>
              </a:bodyPr>
              <a:lstStyle/>
              <a:p>
                <a:pPr marL="0" marR="0" lvl="0" indent="0" algn="ctr" defTabSz="1289050" rtl="0" eaLnBrk="1" fontAlgn="auto" latinLnBrk="0" hangingPunct="1">
                  <a:lnSpc>
                    <a:spcPct val="100000"/>
                  </a:lnSpc>
                  <a:spcBef>
                    <a:spcPct val="0"/>
                  </a:spcBef>
                  <a:spcAft>
                    <a:spcPct val="35000"/>
                  </a:spcAft>
                  <a:buClrTx/>
                  <a:buSzTx/>
                  <a:buFontTx/>
                  <a:buNone/>
                  <a:defRPr/>
                </a:pPr>
                <a:endParaRPr kumimoji="0" lang="zh-CN" altLang="en-US" sz="26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2" name="任意多边形 20"/>
              <p:cNvSpPr/>
              <p:nvPr/>
            </p:nvSpPr>
            <p:spPr>
              <a:xfrm>
                <a:off x="6552407"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460" rIns="99324" bIns="77460" numCol="1" spcCol="1270" anchor="ctr"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defRPr/>
                </a:pPr>
                <a:endParaRPr kumimoji="0" lang="zh-CN" altLang="en-US" sz="10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3" name="任意多边形 21">
                <a:hlinkClick r:id="rId4" action="ppaction://hlinksldjump"/>
              </p:cNvPr>
              <p:cNvSpPr/>
              <p:nvPr/>
            </p:nvSpPr>
            <p:spPr>
              <a:xfrm>
                <a:off x="7004854"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9901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764" tIns="174764" rIns="174764" bIns="174764" numCol="1" spcCol="1270" anchor="ctr" anchorCtr="0">
                <a:noAutofit/>
              </a:bodyPr>
              <a:lstStyle/>
              <a:p>
                <a:pPr marL="0" marR="0" lvl="0" indent="0" algn="ctr" defTabSz="1289050" rtl="0" eaLnBrk="1" fontAlgn="auto" latinLnBrk="0" hangingPunct="1">
                  <a:lnSpc>
                    <a:spcPct val="100000"/>
                  </a:lnSpc>
                  <a:spcBef>
                    <a:spcPct val="0"/>
                  </a:spcBef>
                  <a:spcAft>
                    <a:spcPct val="35000"/>
                  </a:spcAft>
                  <a:buClrTx/>
                  <a:buSzTx/>
                  <a:buFontTx/>
                  <a:buNone/>
                  <a:defRPr/>
                </a:pPr>
                <a:endParaRPr kumimoji="0" lang="zh-CN" altLang="en-US" sz="26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5" name="文本框 21"/>
              <p:cNvSpPr txBox="1"/>
              <p:nvPr/>
            </p:nvSpPr>
            <p:spPr>
              <a:xfrm>
                <a:off x="2743932" y="1545350"/>
                <a:ext cx="1514251" cy="38964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lang="en-US" altLang="zh-CN" sz="1600" b="1" dirty="0">
                    <a:solidFill>
                      <a:prstClr val="white"/>
                    </a:solidFill>
                    <a:latin typeface="微软雅黑" panose="020B0503020204020204" pitchFamily="34" charset="-122"/>
                    <a:ea typeface="微软雅黑" panose="020B0503020204020204" pitchFamily="34" charset="-122"/>
                  </a:rPr>
                  <a:t>0</a:t>
                </a:r>
                <a:r>
                  <a:rPr lang="zh-CN" altLang="en-US" sz="1600" b="1" dirty="0">
                    <a:solidFill>
                      <a:prstClr val="white"/>
                    </a:solidFill>
                    <a:latin typeface="微软雅黑" panose="020B0503020204020204" pitchFamily="34" charset="-122"/>
                    <a:ea typeface="微软雅黑" panose="020B0503020204020204" pitchFamily="34" charset="-122"/>
                  </a:rPr>
                  <a:t>版本</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2"/>
              <p:cNvSpPr txBox="1"/>
              <p:nvPr/>
            </p:nvSpPr>
            <p:spPr>
              <a:xfrm>
                <a:off x="4885819" y="1532932"/>
                <a:ext cx="1514251" cy="38964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版本</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文本框 23"/>
              <p:cNvSpPr txBox="1"/>
              <p:nvPr/>
            </p:nvSpPr>
            <p:spPr>
              <a:xfrm>
                <a:off x="7009423" y="1545350"/>
                <a:ext cx="1514251" cy="38964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最终版本</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0" name="任意多边形 17">
              <a:hlinkClick r:id="rId5" action="ppaction://hlinksldjump"/>
            </p:cNvPr>
            <p:cNvSpPr/>
            <p:nvPr/>
          </p:nvSpPr>
          <p:spPr>
            <a:xfrm>
              <a:off x="1076362" y="1537812"/>
              <a:ext cx="1523389" cy="739725"/>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9901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844" tIns="179844" rIns="179844" bIns="179844" numCol="1" spcCol="1270" anchor="ctr" anchorCtr="0">
              <a:noAutofit/>
            </a:bodyPr>
            <a:lstStyle/>
            <a:p>
              <a:pPr marL="0" marR="0" lvl="0" indent="0" algn="ctr" defTabSz="1333500" rtl="0" eaLnBrk="1" fontAlgn="auto" latinLnBrk="0" hangingPunct="1">
                <a:lnSpc>
                  <a:spcPct val="100000"/>
                </a:lnSpc>
                <a:spcBef>
                  <a:spcPct val="0"/>
                </a:spcBef>
                <a:spcAft>
                  <a:spcPct val="35000"/>
                </a:spcAft>
                <a:buClrTx/>
                <a:buSzTx/>
                <a:buFontTx/>
                <a:buNone/>
                <a:defRPr/>
              </a:pPr>
              <a:endParaRPr kumimoji="0" lang="zh-CN" altLang="en-US" sz="2665"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31" name="文本框 21"/>
            <p:cNvSpPr txBox="1"/>
            <p:nvPr/>
          </p:nvSpPr>
          <p:spPr>
            <a:xfrm>
              <a:off x="1080931" y="1730487"/>
              <a:ext cx="1514251" cy="3153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初始版本</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cxnSp>
        <p:nvCxnSpPr>
          <p:cNvPr id="90" name="直接连接符 89"/>
          <p:cNvCxnSpPr/>
          <p:nvPr/>
        </p:nvCxnSpPr>
        <p:spPr>
          <a:xfrm>
            <a:off x="4279024" y="1067945"/>
            <a:ext cx="0" cy="44561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6859664" y="1067945"/>
            <a:ext cx="0" cy="44561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9419984" y="1067945"/>
            <a:ext cx="0" cy="4456197"/>
          </a:xfrm>
          <a:prstGeom prst="line">
            <a:avLst/>
          </a:prstGeom>
          <a:ln w="12700">
            <a:prstDash val="dash"/>
          </a:ln>
        </p:spPr>
        <p:style>
          <a:lnRef idx="1">
            <a:schemeClr val="dk1"/>
          </a:lnRef>
          <a:fillRef idx="0">
            <a:schemeClr val="dk1"/>
          </a:fillRef>
          <a:effectRef idx="0">
            <a:schemeClr val="dk1"/>
          </a:effectRef>
          <a:fontRef idx="minor">
            <a:schemeClr val="tx1"/>
          </a:fontRef>
        </p:style>
      </p:cxnSp>
      <p:pic>
        <p:nvPicPr>
          <p:cNvPr id="3" name="图片 2"/>
          <p:cNvPicPr>
            <a:picLocks noChangeAspect="1"/>
          </p:cNvPicPr>
          <p:nvPr/>
        </p:nvPicPr>
        <p:blipFill>
          <a:blip r:embed="rId6"/>
          <a:stretch>
            <a:fillRect/>
          </a:stretch>
        </p:blipFill>
        <p:spPr>
          <a:xfrm>
            <a:off x="4279024" y="791500"/>
            <a:ext cx="2534333" cy="2885048"/>
          </a:xfrm>
          <a:prstGeom prst="rect">
            <a:avLst/>
          </a:prstGeom>
        </p:spPr>
      </p:pic>
      <p:pic>
        <p:nvPicPr>
          <p:cNvPr id="5" name="图片 4"/>
          <p:cNvPicPr>
            <a:picLocks noChangeAspect="1"/>
          </p:cNvPicPr>
          <p:nvPr/>
        </p:nvPicPr>
        <p:blipFill>
          <a:blip r:embed="rId7"/>
          <a:stretch>
            <a:fillRect/>
          </a:stretch>
        </p:blipFill>
        <p:spPr>
          <a:xfrm>
            <a:off x="6859322" y="798594"/>
            <a:ext cx="2550430" cy="2885046"/>
          </a:xfrm>
          <a:prstGeom prst="rect">
            <a:avLst/>
          </a:prstGeom>
        </p:spPr>
      </p:pic>
      <p:pic>
        <p:nvPicPr>
          <p:cNvPr id="10" name="图片 9"/>
          <p:cNvPicPr>
            <a:picLocks noChangeAspect="1"/>
          </p:cNvPicPr>
          <p:nvPr/>
        </p:nvPicPr>
        <p:blipFill>
          <a:blip r:embed="rId8"/>
          <a:stretch>
            <a:fillRect/>
          </a:stretch>
        </p:blipFill>
        <p:spPr>
          <a:xfrm>
            <a:off x="1718705" y="805752"/>
            <a:ext cx="2537165" cy="2897169"/>
          </a:xfrm>
          <a:prstGeom prst="rect">
            <a:avLst/>
          </a:prstGeom>
        </p:spPr>
      </p:pic>
      <p:grpSp>
        <p:nvGrpSpPr>
          <p:cNvPr id="44" name="组合 43"/>
          <p:cNvGrpSpPr/>
          <p:nvPr/>
        </p:nvGrpSpPr>
        <p:grpSpPr>
          <a:xfrm>
            <a:off x="2311923" y="5088608"/>
            <a:ext cx="9118650" cy="528525"/>
            <a:chOff x="2382376" y="4742281"/>
            <a:chExt cx="11329339" cy="902063"/>
          </a:xfrm>
        </p:grpSpPr>
        <p:grpSp>
          <p:nvGrpSpPr>
            <p:cNvPr id="13" name="组合 12"/>
            <p:cNvGrpSpPr/>
            <p:nvPr/>
          </p:nvGrpSpPr>
          <p:grpSpPr>
            <a:xfrm>
              <a:off x="2382376" y="4783504"/>
              <a:ext cx="1823351" cy="860840"/>
              <a:chOff x="2392393" y="4400619"/>
              <a:chExt cx="1823351" cy="860840"/>
            </a:xfrm>
          </p:grpSpPr>
          <p:sp>
            <p:nvSpPr>
              <p:cNvPr id="11" name="矩形: 圆角 10"/>
              <p:cNvSpPr/>
              <p:nvPr/>
            </p:nvSpPr>
            <p:spPr>
              <a:xfrm>
                <a:off x="2392393" y="4608821"/>
                <a:ext cx="1823351" cy="57686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533853" y="4400619"/>
                <a:ext cx="1382591" cy="860840"/>
              </a:xfrm>
              <a:prstGeom prst="rect">
                <a:avLst/>
              </a:prstGeom>
              <a:noFill/>
            </p:spPr>
            <p:txBody>
              <a:bodyPr wrap="none" rtlCol="0">
                <a:spAutoFit/>
              </a:bodyPr>
              <a:lstStyle/>
              <a:p>
                <a:pPr>
                  <a:lnSpc>
                    <a:spcPct val="130000"/>
                  </a:lnSpc>
                </a:pPr>
                <a:r>
                  <a:rPr lang="zh-CN" altLang="en-US" sz="2400" b="1" dirty="0">
                    <a:solidFill>
                      <a:schemeClr val="accent1">
                        <a:lumMod val="90000"/>
                        <a:lumOff val="10000"/>
                      </a:schemeClr>
                    </a:solidFill>
                    <a:latin typeface="楷体" panose="02010609060101010101" pitchFamily="49" charset="-122"/>
                    <a:ea typeface="楷体" panose="02010609060101010101" pitchFamily="49" charset="-122"/>
                  </a:rPr>
                  <a:t>绿毛虫</a:t>
                </a:r>
                <a:endParaRPr lang="zh-CN" altLang="en-US" sz="2400" b="1" dirty="0">
                  <a:solidFill>
                    <a:schemeClr val="accent1">
                      <a:lumMod val="90000"/>
                      <a:lumOff val="10000"/>
                    </a:schemeClr>
                  </a:solidFill>
                  <a:latin typeface="楷体" panose="02010609060101010101" pitchFamily="49" charset="-122"/>
                  <a:ea typeface="楷体" panose="02010609060101010101" pitchFamily="49" charset="-122"/>
                </a:endParaRPr>
              </a:p>
            </p:txBody>
          </p:sp>
        </p:grpSp>
        <p:grpSp>
          <p:nvGrpSpPr>
            <p:cNvPr id="15" name="组合 14"/>
            <p:cNvGrpSpPr/>
            <p:nvPr/>
          </p:nvGrpSpPr>
          <p:grpSpPr>
            <a:xfrm>
              <a:off x="5601872" y="4764127"/>
              <a:ext cx="1823351" cy="860840"/>
              <a:chOff x="2982441" y="4388521"/>
              <a:chExt cx="1823351" cy="860840"/>
            </a:xfrm>
          </p:grpSpPr>
          <p:sp>
            <p:nvSpPr>
              <p:cNvPr id="16" name="矩形: 圆角 15"/>
              <p:cNvSpPr/>
              <p:nvPr/>
            </p:nvSpPr>
            <p:spPr>
              <a:xfrm>
                <a:off x="2982441" y="4608821"/>
                <a:ext cx="1823351" cy="57686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123901" y="4388521"/>
                <a:ext cx="1382590" cy="860840"/>
              </a:xfrm>
              <a:prstGeom prst="rect">
                <a:avLst/>
              </a:prstGeom>
              <a:noFill/>
            </p:spPr>
            <p:txBody>
              <a:bodyPr wrap="none" rtlCol="0">
                <a:spAutoFit/>
              </a:bodyPr>
              <a:lstStyle/>
              <a:p>
                <a:pPr>
                  <a:lnSpc>
                    <a:spcPct val="130000"/>
                  </a:lnSpc>
                </a:pPr>
                <a:r>
                  <a:rPr lang="zh-CN" altLang="en-US" sz="2400" b="1" dirty="0">
                    <a:solidFill>
                      <a:schemeClr val="accent1">
                        <a:lumMod val="90000"/>
                        <a:lumOff val="10000"/>
                      </a:schemeClr>
                    </a:solidFill>
                    <a:latin typeface="楷体" panose="02010609060101010101" pitchFamily="49" charset="-122"/>
                    <a:ea typeface="楷体" panose="02010609060101010101" pitchFamily="49" charset="-122"/>
                  </a:rPr>
                  <a:t>铁甲蛹</a:t>
                </a:r>
                <a:endParaRPr lang="zh-CN" altLang="en-US" sz="2400" b="1" dirty="0">
                  <a:solidFill>
                    <a:schemeClr val="accent1">
                      <a:lumMod val="90000"/>
                      <a:lumOff val="10000"/>
                    </a:schemeClr>
                  </a:solidFill>
                  <a:latin typeface="楷体" panose="02010609060101010101" pitchFamily="49" charset="-122"/>
                  <a:ea typeface="楷体" panose="02010609060101010101" pitchFamily="49" charset="-122"/>
                </a:endParaRPr>
              </a:p>
            </p:txBody>
          </p:sp>
        </p:grpSp>
        <p:grpSp>
          <p:nvGrpSpPr>
            <p:cNvPr id="24" name="组合 23"/>
            <p:cNvGrpSpPr/>
            <p:nvPr/>
          </p:nvGrpSpPr>
          <p:grpSpPr>
            <a:xfrm>
              <a:off x="8808455" y="4766219"/>
              <a:ext cx="1823351" cy="860838"/>
              <a:chOff x="3634163" y="4400620"/>
              <a:chExt cx="1823351" cy="860838"/>
            </a:xfrm>
          </p:grpSpPr>
          <p:sp>
            <p:nvSpPr>
              <p:cNvPr id="28" name="矩形: 圆角 27"/>
              <p:cNvSpPr/>
              <p:nvPr/>
            </p:nvSpPr>
            <p:spPr>
              <a:xfrm>
                <a:off x="3634163" y="4608820"/>
                <a:ext cx="1823351" cy="57686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775623" y="4400620"/>
                <a:ext cx="1382590" cy="860838"/>
              </a:xfrm>
              <a:prstGeom prst="rect">
                <a:avLst/>
              </a:prstGeom>
              <a:noFill/>
            </p:spPr>
            <p:txBody>
              <a:bodyPr wrap="none" rtlCol="0">
                <a:spAutoFit/>
              </a:bodyPr>
              <a:lstStyle/>
              <a:p>
                <a:pPr>
                  <a:lnSpc>
                    <a:spcPct val="130000"/>
                  </a:lnSpc>
                </a:pPr>
                <a:r>
                  <a:rPr lang="zh-CN" altLang="en-US" sz="2400" b="1" dirty="0">
                    <a:solidFill>
                      <a:schemeClr val="accent1">
                        <a:lumMod val="90000"/>
                        <a:lumOff val="10000"/>
                      </a:schemeClr>
                    </a:solidFill>
                    <a:latin typeface="楷体" panose="02010609060101010101" pitchFamily="49" charset="-122"/>
                    <a:ea typeface="楷体" panose="02010609060101010101" pitchFamily="49" charset="-122"/>
                  </a:rPr>
                  <a:t>巴大蝴</a:t>
                </a:r>
                <a:endParaRPr lang="zh-CN" altLang="en-US" sz="2400" b="1" dirty="0">
                  <a:solidFill>
                    <a:schemeClr val="accent1">
                      <a:lumMod val="90000"/>
                      <a:lumOff val="10000"/>
                    </a:schemeClr>
                  </a:solidFill>
                  <a:latin typeface="楷体" panose="02010609060101010101" pitchFamily="49" charset="-122"/>
                  <a:ea typeface="楷体" panose="02010609060101010101" pitchFamily="49" charset="-122"/>
                </a:endParaRPr>
              </a:p>
            </p:txBody>
          </p:sp>
        </p:grpSp>
        <p:grpSp>
          <p:nvGrpSpPr>
            <p:cNvPr id="32" name="组合 31"/>
            <p:cNvGrpSpPr/>
            <p:nvPr/>
          </p:nvGrpSpPr>
          <p:grpSpPr>
            <a:xfrm>
              <a:off x="11888364" y="4742281"/>
              <a:ext cx="1823351" cy="860836"/>
              <a:chOff x="4153753" y="4388526"/>
              <a:chExt cx="1823351" cy="860836"/>
            </a:xfrm>
          </p:grpSpPr>
          <p:sp>
            <p:nvSpPr>
              <p:cNvPr id="33" name="矩形: 圆角 32"/>
              <p:cNvSpPr/>
              <p:nvPr/>
            </p:nvSpPr>
            <p:spPr>
              <a:xfrm>
                <a:off x="4153753" y="4608820"/>
                <a:ext cx="1823351" cy="5768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295215" y="4388526"/>
                <a:ext cx="1382591" cy="860836"/>
              </a:xfrm>
              <a:prstGeom prst="rect">
                <a:avLst/>
              </a:prstGeom>
              <a:noFill/>
            </p:spPr>
            <p:txBody>
              <a:bodyPr wrap="none" rtlCol="0">
                <a:spAutoFit/>
              </a:bodyPr>
              <a:lstStyle/>
              <a:p>
                <a:pPr>
                  <a:lnSpc>
                    <a:spcPct val="130000"/>
                  </a:lnSpc>
                </a:pPr>
                <a:r>
                  <a:rPr lang="zh-CN" altLang="en-US" sz="2400" b="1" dirty="0">
                    <a:solidFill>
                      <a:schemeClr val="accent1">
                        <a:lumMod val="90000"/>
                        <a:lumOff val="10000"/>
                      </a:schemeClr>
                    </a:solidFill>
                    <a:latin typeface="楷体" panose="02010609060101010101" pitchFamily="49" charset="-122"/>
                    <a:ea typeface="楷体" panose="02010609060101010101" pitchFamily="49" charset="-122"/>
                  </a:rPr>
                  <a:t>裂空座</a:t>
                </a:r>
                <a:endParaRPr lang="zh-CN" altLang="en-US" sz="2400" b="1" dirty="0">
                  <a:solidFill>
                    <a:schemeClr val="accent1">
                      <a:lumMod val="90000"/>
                      <a:lumOff val="10000"/>
                    </a:schemeClr>
                  </a:solidFill>
                  <a:latin typeface="楷体" panose="02010609060101010101" pitchFamily="49" charset="-122"/>
                  <a:ea typeface="楷体" panose="02010609060101010101" pitchFamily="49" charset="-122"/>
                </a:endParaRPr>
              </a:p>
            </p:txBody>
          </p:sp>
        </p:grpSp>
      </p:grpSp>
      <p:sp>
        <p:nvSpPr>
          <p:cNvPr id="38" name="文本框 37"/>
          <p:cNvSpPr txBox="1"/>
          <p:nvPr/>
        </p:nvSpPr>
        <p:spPr>
          <a:xfrm>
            <a:off x="358396" y="1050316"/>
            <a:ext cx="824841" cy="5448802"/>
          </a:xfrm>
          <a:prstGeom prst="rect">
            <a:avLst/>
          </a:prstGeom>
          <a:noFill/>
        </p:spPr>
        <p:txBody>
          <a:bodyPr vert="eaVert" wrap="square" rtlCol="0">
            <a:spAutoFit/>
          </a:bodyPr>
          <a:lstStyle/>
          <a:p>
            <a:pPr>
              <a:lnSpc>
                <a:spcPct val="130000"/>
              </a:lnSpc>
            </a:pPr>
            <a:r>
              <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rPr>
              <a:t>从</a:t>
            </a:r>
            <a:r>
              <a:rPr lang="zh-CN" altLang="en-US" sz="3200" b="1" dirty="0">
                <a:solidFill>
                  <a:schemeClr val="accent1">
                    <a:lumMod val="90000"/>
                    <a:lumOff val="10000"/>
                  </a:schemeClr>
                </a:solidFill>
                <a:latin typeface="微软雅黑" panose="020B0503020204020204" pitchFamily="34" charset="-122"/>
                <a:ea typeface="微软雅黑" panose="020B0503020204020204" pitchFamily="34" charset="-122"/>
              </a:rPr>
              <a:t>绿毛虫</a:t>
            </a:r>
            <a:r>
              <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rPr>
              <a:t>到</a:t>
            </a:r>
            <a:r>
              <a:rPr lang="zh-CN" altLang="en-US" sz="3200" b="1" dirty="0">
                <a:solidFill>
                  <a:schemeClr val="accent1">
                    <a:lumMod val="90000"/>
                    <a:lumOff val="10000"/>
                  </a:schemeClr>
                </a:solidFill>
                <a:latin typeface="微软雅黑" panose="020B0503020204020204" pitchFamily="34" charset="-122"/>
                <a:ea typeface="微软雅黑" panose="020B0503020204020204" pitchFamily="34" charset="-122"/>
              </a:rPr>
              <a:t>裂空座</a:t>
            </a:r>
            <a:r>
              <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rPr>
              <a:t>的进化之旅</a:t>
            </a:r>
            <a:endParaRPr kumimoji="0" lang="zh-CN" altLang="en-US" sz="320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50" name="图片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0853" y="3756898"/>
            <a:ext cx="1423872" cy="1423872"/>
          </a:xfrm>
          <a:prstGeom prst="rect">
            <a:avLst/>
          </a:prstGeom>
        </p:spPr>
      </p:pic>
      <p:pic>
        <p:nvPicPr>
          <p:cNvPr id="52" name="图片 5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45830" y="3666271"/>
            <a:ext cx="1556100" cy="1556100"/>
          </a:xfrm>
          <a:prstGeom prst="rect">
            <a:avLst/>
          </a:prstGeom>
        </p:spPr>
      </p:pic>
      <p:pic>
        <p:nvPicPr>
          <p:cNvPr id="54" name="图片 5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60838" y="3615346"/>
            <a:ext cx="1544660" cy="1544660"/>
          </a:xfrm>
          <a:prstGeom prst="rect">
            <a:avLst/>
          </a:prstGeom>
        </p:spPr>
      </p:pic>
      <p:grpSp>
        <p:nvGrpSpPr>
          <p:cNvPr id="60" name="组合 59"/>
          <p:cNvGrpSpPr/>
          <p:nvPr/>
        </p:nvGrpSpPr>
        <p:grpSpPr>
          <a:xfrm>
            <a:off x="9043792" y="810896"/>
            <a:ext cx="3602367" cy="4599728"/>
            <a:chOff x="9043792" y="810896"/>
            <a:chExt cx="3602367" cy="4599728"/>
          </a:xfrm>
        </p:grpSpPr>
        <p:sp>
          <p:nvSpPr>
            <p:cNvPr id="6" name="任意多边形: 形状 5"/>
            <p:cNvSpPr/>
            <p:nvPr/>
          </p:nvSpPr>
          <p:spPr>
            <a:xfrm>
              <a:off x="9792057" y="810896"/>
              <a:ext cx="1491792" cy="1478055"/>
            </a:xfrm>
            <a:custGeom>
              <a:avLst/>
              <a:gdLst>
                <a:gd name="T0" fmla="*/ 6400 w 12800"/>
                <a:gd name="T1" fmla="*/ 0 h 12800"/>
                <a:gd name="T2" fmla="*/ 0 w 12800"/>
                <a:gd name="T3" fmla="*/ 6400 h 12800"/>
                <a:gd name="T4" fmla="*/ 6400 w 12800"/>
                <a:gd name="T5" fmla="*/ 12800 h 12800"/>
                <a:gd name="T6" fmla="*/ 12800 w 12800"/>
                <a:gd name="T7" fmla="*/ 6400 h 12800"/>
                <a:gd name="T8" fmla="*/ 6400 w 12800"/>
                <a:gd name="T9" fmla="*/ 0 h 12800"/>
                <a:gd name="T10" fmla="*/ 6285 w 12800"/>
                <a:gd name="T11" fmla="*/ 11480 h 12800"/>
                <a:gd name="T12" fmla="*/ 5467 w 12800"/>
                <a:gd name="T13" fmla="*/ 10662 h 12800"/>
                <a:gd name="T14" fmla="*/ 6285 w 12800"/>
                <a:gd name="T15" fmla="*/ 9845 h 12800"/>
                <a:gd name="T16" fmla="*/ 7103 w 12800"/>
                <a:gd name="T17" fmla="*/ 10662 h 12800"/>
                <a:gd name="T18" fmla="*/ 6285 w 12800"/>
                <a:gd name="T19" fmla="*/ 11480 h 12800"/>
                <a:gd name="T20" fmla="*/ 7486 w 12800"/>
                <a:gd name="T21" fmla="*/ 6750 h 12800"/>
                <a:gd name="T22" fmla="*/ 6931 w 12800"/>
                <a:gd name="T23" fmla="*/ 8547 h 12800"/>
                <a:gd name="T24" fmla="*/ 6285 w 12800"/>
                <a:gd name="T25" fmla="*/ 9252 h 12800"/>
                <a:gd name="T26" fmla="*/ 5638 w 12800"/>
                <a:gd name="T27" fmla="*/ 8547 h 12800"/>
                <a:gd name="T28" fmla="*/ 5985 w 12800"/>
                <a:gd name="T29" fmla="*/ 6917 h 12800"/>
                <a:gd name="T30" fmla="*/ 7063 w 12800"/>
                <a:gd name="T31" fmla="*/ 5576 h 12800"/>
                <a:gd name="T32" fmla="*/ 8048 w 12800"/>
                <a:gd name="T33" fmla="*/ 4199 h 12800"/>
                <a:gd name="T34" fmla="*/ 6285 w 12800"/>
                <a:gd name="T35" fmla="*/ 2554 h 12800"/>
                <a:gd name="T36" fmla="*/ 4581 w 12800"/>
                <a:gd name="T37" fmla="*/ 3788 h 12800"/>
                <a:gd name="T38" fmla="*/ 3993 w 12800"/>
                <a:gd name="T39" fmla="*/ 4316 h 12800"/>
                <a:gd name="T40" fmla="*/ 3347 w 12800"/>
                <a:gd name="T41" fmla="*/ 3611 h 12800"/>
                <a:gd name="T42" fmla="*/ 6285 w 12800"/>
                <a:gd name="T43" fmla="*/ 1320 h 12800"/>
                <a:gd name="T44" fmla="*/ 9458 w 12800"/>
                <a:gd name="T45" fmla="*/ 4081 h 12800"/>
                <a:gd name="T46" fmla="*/ 7486 w 12800"/>
                <a:gd name="T47" fmla="*/ 675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00" h="12800">
                  <a:moveTo>
                    <a:pt x="6400" y="0"/>
                  </a:moveTo>
                  <a:cubicBezTo>
                    <a:pt x="2865" y="0"/>
                    <a:pt x="0" y="2865"/>
                    <a:pt x="0" y="6400"/>
                  </a:cubicBezTo>
                  <a:cubicBezTo>
                    <a:pt x="0" y="9935"/>
                    <a:pt x="2865" y="12800"/>
                    <a:pt x="6400" y="12800"/>
                  </a:cubicBezTo>
                  <a:cubicBezTo>
                    <a:pt x="9935" y="12800"/>
                    <a:pt x="12800" y="9935"/>
                    <a:pt x="12800" y="6400"/>
                  </a:cubicBezTo>
                  <a:cubicBezTo>
                    <a:pt x="12800" y="2865"/>
                    <a:pt x="9935" y="0"/>
                    <a:pt x="6400" y="0"/>
                  </a:cubicBezTo>
                  <a:close/>
                  <a:moveTo>
                    <a:pt x="6285" y="11480"/>
                  </a:moveTo>
                  <a:cubicBezTo>
                    <a:pt x="5833" y="11480"/>
                    <a:pt x="5467" y="11114"/>
                    <a:pt x="5467" y="10662"/>
                  </a:cubicBezTo>
                  <a:cubicBezTo>
                    <a:pt x="5467" y="10211"/>
                    <a:pt x="5833" y="9845"/>
                    <a:pt x="6285" y="9845"/>
                  </a:cubicBezTo>
                  <a:cubicBezTo>
                    <a:pt x="6736" y="9845"/>
                    <a:pt x="7103" y="10211"/>
                    <a:pt x="7103" y="10662"/>
                  </a:cubicBezTo>
                  <a:cubicBezTo>
                    <a:pt x="7103" y="11114"/>
                    <a:pt x="6736" y="11480"/>
                    <a:pt x="6285" y="11480"/>
                  </a:cubicBezTo>
                  <a:close/>
                  <a:moveTo>
                    <a:pt x="7486" y="6750"/>
                  </a:moveTo>
                  <a:cubicBezTo>
                    <a:pt x="6983" y="7301"/>
                    <a:pt x="6931" y="8547"/>
                    <a:pt x="6931" y="8547"/>
                  </a:cubicBezTo>
                  <a:cubicBezTo>
                    <a:pt x="6892" y="9017"/>
                    <a:pt x="6676" y="9252"/>
                    <a:pt x="6285" y="9252"/>
                  </a:cubicBezTo>
                  <a:cubicBezTo>
                    <a:pt x="5853" y="9252"/>
                    <a:pt x="5638" y="9017"/>
                    <a:pt x="5638" y="8547"/>
                  </a:cubicBezTo>
                  <a:cubicBezTo>
                    <a:pt x="5638" y="8547"/>
                    <a:pt x="5689" y="7436"/>
                    <a:pt x="5985" y="6917"/>
                  </a:cubicBezTo>
                  <a:cubicBezTo>
                    <a:pt x="6336" y="6300"/>
                    <a:pt x="6624" y="5935"/>
                    <a:pt x="7063" y="5576"/>
                  </a:cubicBezTo>
                  <a:cubicBezTo>
                    <a:pt x="7409" y="5292"/>
                    <a:pt x="8048" y="5139"/>
                    <a:pt x="8048" y="4199"/>
                  </a:cubicBezTo>
                  <a:cubicBezTo>
                    <a:pt x="7968" y="3180"/>
                    <a:pt x="7381" y="2632"/>
                    <a:pt x="6285" y="2554"/>
                  </a:cubicBezTo>
                  <a:cubicBezTo>
                    <a:pt x="5383" y="2554"/>
                    <a:pt x="4816" y="2965"/>
                    <a:pt x="4581" y="3788"/>
                  </a:cubicBezTo>
                  <a:cubicBezTo>
                    <a:pt x="4424" y="4179"/>
                    <a:pt x="4228" y="4356"/>
                    <a:pt x="3993" y="4316"/>
                  </a:cubicBezTo>
                  <a:cubicBezTo>
                    <a:pt x="3523" y="4277"/>
                    <a:pt x="3308" y="4042"/>
                    <a:pt x="3347" y="3611"/>
                  </a:cubicBezTo>
                  <a:cubicBezTo>
                    <a:pt x="3543" y="2280"/>
                    <a:pt x="4522" y="1516"/>
                    <a:pt x="6285" y="1320"/>
                  </a:cubicBezTo>
                  <a:cubicBezTo>
                    <a:pt x="8243" y="1477"/>
                    <a:pt x="9301" y="2397"/>
                    <a:pt x="9458" y="4081"/>
                  </a:cubicBezTo>
                  <a:cubicBezTo>
                    <a:pt x="9418" y="5687"/>
                    <a:pt x="8056" y="6125"/>
                    <a:pt x="7486" y="6750"/>
                  </a:cubicBezTo>
                  <a:close/>
                </a:path>
              </a:pathLst>
            </a:cu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pic>
          <p:nvPicPr>
            <p:cNvPr id="59" name="图片 5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3792" y="1808257"/>
              <a:ext cx="3602367" cy="3602367"/>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80">
                                          <p:stCondLst>
                                            <p:cond delay="0"/>
                                          </p:stCondLst>
                                        </p:cTn>
                                        <p:tgtEl>
                                          <p:spTgt spid="60"/>
                                        </p:tgtEl>
                                      </p:cBhvr>
                                    </p:animEffect>
                                    <p:anim calcmode="lin" valueType="num">
                                      <p:cBhvr>
                                        <p:cTn id="8"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13" dur="26">
                                          <p:stCondLst>
                                            <p:cond delay="650"/>
                                          </p:stCondLst>
                                        </p:cTn>
                                        <p:tgtEl>
                                          <p:spTgt spid="60"/>
                                        </p:tgtEl>
                                      </p:cBhvr>
                                      <p:to x="100000" y="60000"/>
                                    </p:animScale>
                                    <p:animScale>
                                      <p:cBhvr>
                                        <p:cTn id="14" dur="166" decel="50000">
                                          <p:stCondLst>
                                            <p:cond delay="676"/>
                                          </p:stCondLst>
                                        </p:cTn>
                                        <p:tgtEl>
                                          <p:spTgt spid="60"/>
                                        </p:tgtEl>
                                      </p:cBhvr>
                                      <p:to x="100000" y="100000"/>
                                    </p:animScale>
                                    <p:animScale>
                                      <p:cBhvr>
                                        <p:cTn id="15" dur="26">
                                          <p:stCondLst>
                                            <p:cond delay="1312"/>
                                          </p:stCondLst>
                                        </p:cTn>
                                        <p:tgtEl>
                                          <p:spTgt spid="60"/>
                                        </p:tgtEl>
                                      </p:cBhvr>
                                      <p:to x="100000" y="80000"/>
                                    </p:animScale>
                                    <p:animScale>
                                      <p:cBhvr>
                                        <p:cTn id="16" dur="166" decel="50000">
                                          <p:stCondLst>
                                            <p:cond delay="1338"/>
                                          </p:stCondLst>
                                        </p:cTn>
                                        <p:tgtEl>
                                          <p:spTgt spid="60"/>
                                        </p:tgtEl>
                                      </p:cBhvr>
                                      <p:to x="100000" y="100000"/>
                                    </p:animScale>
                                    <p:animScale>
                                      <p:cBhvr>
                                        <p:cTn id="17" dur="26">
                                          <p:stCondLst>
                                            <p:cond delay="1642"/>
                                          </p:stCondLst>
                                        </p:cTn>
                                        <p:tgtEl>
                                          <p:spTgt spid="60"/>
                                        </p:tgtEl>
                                      </p:cBhvr>
                                      <p:to x="100000" y="90000"/>
                                    </p:animScale>
                                    <p:animScale>
                                      <p:cBhvr>
                                        <p:cTn id="18" dur="166" decel="50000">
                                          <p:stCondLst>
                                            <p:cond delay="1668"/>
                                          </p:stCondLst>
                                        </p:cTn>
                                        <p:tgtEl>
                                          <p:spTgt spid="60"/>
                                        </p:tgtEl>
                                      </p:cBhvr>
                                      <p:to x="100000" y="100000"/>
                                    </p:animScale>
                                    <p:animScale>
                                      <p:cBhvr>
                                        <p:cTn id="19" dur="26">
                                          <p:stCondLst>
                                            <p:cond delay="1808"/>
                                          </p:stCondLst>
                                        </p:cTn>
                                        <p:tgtEl>
                                          <p:spTgt spid="60"/>
                                        </p:tgtEl>
                                      </p:cBhvr>
                                      <p:to x="100000" y="95000"/>
                                    </p:animScale>
                                    <p:animScale>
                                      <p:cBhvr>
                                        <p:cTn id="20"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rot="5400000">
            <a:off x="10432923" y="4961609"/>
            <a:ext cx="352949" cy="1579851"/>
            <a:chOff x="4804234" y="1067945"/>
            <a:chExt cx="352949" cy="2006809"/>
          </a:xfrm>
        </p:grpSpPr>
        <p:cxnSp>
          <p:nvCxnSpPr>
            <p:cNvPr id="87" name="直接连接符 86"/>
            <p:cNvCxnSpPr/>
            <p:nvPr/>
          </p:nvCxnSpPr>
          <p:spPr>
            <a:xfrm>
              <a:off x="4814759" y="1067945"/>
              <a:ext cx="0" cy="20068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4804234" y="2039410"/>
              <a:ext cx="352949"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rot="5400000">
            <a:off x="7940811" y="4966382"/>
            <a:ext cx="352949" cy="1579851"/>
            <a:chOff x="4804234" y="1067945"/>
            <a:chExt cx="352949" cy="2006809"/>
          </a:xfrm>
        </p:grpSpPr>
        <p:cxnSp>
          <p:nvCxnSpPr>
            <p:cNvPr id="84" name="直接连接符 83"/>
            <p:cNvCxnSpPr/>
            <p:nvPr/>
          </p:nvCxnSpPr>
          <p:spPr>
            <a:xfrm>
              <a:off x="4814759" y="1067945"/>
              <a:ext cx="0" cy="20068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4804234" y="2039410"/>
              <a:ext cx="352949"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rot="5400000">
            <a:off x="5360972" y="4966382"/>
            <a:ext cx="352949" cy="1579851"/>
            <a:chOff x="4804234" y="1067945"/>
            <a:chExt cx="352949" cy="2006809"/>
          </a:xfrm>
        </p:grpSpPr>
        <p:cxnSp>
          <p:nvCxnSpPr>
            <p:cNvPr id="48" name="直接连接符 47"/>
            <p:cNvCxnSpPr/>
            <p:nvPr/>
          </p:nvCxnSpPr>
          <p:spPr>
            <a:xfrm>
              <a:off x="4814759" y="1067945"/>
              <a:ext cx="0" cy="20068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4804234" y="2039410"/>
              <a:ext cx="352949"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rot="5400000">
            <a:off x="2781133" y="4966381"/>
            <a:ext cx="352949" cy="1579851"/>
            <a:chOff x="4804234" y="1067945"/>
            <a:chExt cx="352949" cy="2006809"/>
          </a:xfrm>
        </p:grpSpPr>
        <p:cxnSp>
          <p:nvCxnSpPr>
            <p:cNvPr id="39" name="直接连接符 38"/>
            <p:cNvCxnSpPr/>
            <p:nvPr/>
          </p:nvCxnSpPr>
          <p:spPr>
            <a:xfrm>
              <a:off x="4814759" y="1067945"/>
              <a:ext cx="0" cy="20068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4804234" y="2039410"/>
              <a:ext cx="352949"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40" name="矩形 46"/>
          <p:cNvSpPr>
            <a:spLocks noChangeArrowheads="1"/>
          </p:cNvSpPr>
          <p:nvPr/>
        </p:nvSpPr>
        <p:spPr bwMode="auto">
          <a:xfrm>
            <a:off x="634918" y="237124"/>
            <a:ext cx="2298059"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策略</a:t>
            </a:r>
            <a:r>
              <a:rPr lang="zh-CN" altLang="en-US" b="1" dirty="0"/>
              <a:t>与</a:t>
            </a: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表现</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2" name="图片 4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1095885" y="240391"/>
            <a:ext cx="824090" cy="827554"/>
          </a:xfrm>
          <a:prstGeom prst="rect">
            <a:avLst/>
          </a:prstGeom>
        </p:spPr>
      </p:pic>
      <p:grpSp>
        <p:nvGrpSpPr>
          <p:cNvPr id="35" name="组合 34"/>
          <p:cNvGrpSpPr/>
          <p:nvPr/>
        </p:nvGrpSpPr>
        <p:grpSpPr>
          <a:xfrm>
            <a:off x="2086075" y="5783818"/>
            <a:ext cx="9459558" cy="794177"/>
            <a:chOff x="1076362" y="1537812"/>
            <a:chExt cx="7903347" cy="739725"/>
          </a:xfrm>
        </p:grpSpPr>
        <p:grpSp>
          <p:nvGrpSpPr>
            <p:cNvPr id="14" name="组合 13"/>
            <p:cNvGrpSpPr/>
            <p:nvPr/>
          </p:nvGrpSpPr>
          <p:grpSpPr>
            <a:xfrm>
              <a:off x="2738381" y="1537812"/>
              <a:ext cx="6241328" cy="739725"/>
              <a:chOff x="2286916" y="1307273"/>
              <a:chExt cx="6241327" cy="914033"/>
            </a:xfrm>
          </p:grpSpPr>
          <p:sp>
            <p:nvSpPr>
              <p:cNvPr id="18" name="任意多边形 16"/>
              <p:cNvSpPr/>
              <p:nvPr/>
            </p:nvSpPr>
            <p:spPr>
              <a:xfrm>
                <a:off x="2286916"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460" rIns="99324" bIns="77460" numCol="1" spcCol="1270" anchor="ctr"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defRPr/>
                </a:pPr>
                <a:endParaRPr kumimoji="0" lang="zh-CN" altLang="en-US" sz="10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任意多边形 17">
                <a:hlinkClick r:id="rId2" action="ppaction://hlinksldjump"/>
              </p:cNvPr>
              <p:cNvSpPr/>
              <p:nvPr/>
            </p:nvSpPr>
            <p:spPr>
              <a:xfrm>
                <a:off x="2739363"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9901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844" tIns="179844" rIns="179844" bIns="179844" numCol="1" spcCol="1270" anchor="ctr" anchorCtr="0">
                <a:noAutofit/>
              </a:bodyPr>
              <a:lstStyle/>
              <a:p>
                <a:pPr marL="0" marR="0" lvl="0" indent="0" algn="ctr" defTabSz="1333500" rtl="0" eaLnBrk="1" fontAlgn="auto" latinLnBrk="0" hangingPunct="1">
                  <a:lnSpc>
                    <a:spcPct val="100000"/>
                  </a:lnSpc>
                  <a:spcBef>
                    <a:spcPct val="0"/>
                  </a:spcBef>
                  <a:spcAft>
                    <a:spcPct val="35000"/>
                  </a:spcAft>
                  <a:buClrTx/>
                  <a:buSzTx/>
                  <a:buFontTx/>
                  <a:buNone/>
                  <a:defRPr/>
                </a:pPr>
                <a:endParaRPr kumimoji="0" lang="zh-CN" altLang="en-US" sz="2665"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0" name="任意多边形 18"/>
              <p:cNvSpPr/>
              <p:nvPr/>
            </p:nvSpPr>
            <p:spPr>
              <a:xfrm>
                <a:off x="4419662"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460" rIns="99324" bIns="77460" numCol="1" spcCol="1270" anchor="ctr"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defRPr/>
                </a:pPr>
                <a:endParaRPr kumimoji="0" lang="zh-CN" altLang="en-US" sz="10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任意多边形 19">
                <a:hlinkClick r:id="rId3" action="ppaction://hlinksldjump"/>
              </p:cNvPr>
              <p:cNvSpPr/>
              <p:nvPr/>
            </p:nvSpPr>
            <p:spPr>
              <a:xfrm>
                <a:off x="4881250"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9901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764" tIns="174764" rIns="174764" bIns="174764" numCol="1" spcCol="1270" anchor="ctr" anchorCtr="0">
                <a:noAutofit/>
              </a:bodyPr>
              <a:lstStyle/>
              <a:p>
                <a:pPr marL="0" marR="0" lvl="0" indent="0" algn="ctr" defTabSz="1289050" rtl="0" eaLnBrk="1" fontAlgn="auto" latinLnBrk="0" hangingPunct="1">
                  <a:lnSpc>
                    <a:spcPct val="100000"/>
                  </a:lnSpc>
                  <a:spcBef>
                    <a:spcPct val="0"/>
                  </a:spcBef>
                  <a:spcAft>
                    <a:spcPct val="35000"/>
                  </a:spcAft>
                  <a:buClrTx/>
                  <a:buSzTx/>
                  <a:buFontTx/>
                  <a:buNone/>
                  <a:defRPr/>
                </a:pPr>
                <a:endParaRPr kumimoji="0" lang="zh-CN" altLang="en-US" sz="26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2" name="任意多边形 20"/>
              <p:cNvSpPr/>
              <p:nvPr/>
            </p:nvSpPr>
            <p:spPr>
              <a:xfrm>
                <a:off x="6552407"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460" rIns="99324" bIns="77460" numCol="1" spcCol="1270" anchor="ctr"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defRPr/>
                </a:pPr>
                <a:endParaRPr kumimoji="0" lang="zh-CN" altLang="en-US" sz="10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3" name="任意多边形 21">
                <a:hlinkClick r:id="rId4" action="ppaction://hlinksldjump"/>
              </p:cNvPr>
              <p:cNvSpPr/>
              <p:nvPr/>
            </p:nvSpPr>
            <p:spPr>
              <a:xfrm>
                <a:off x="7004854"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9901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764" tIns="174764" rIns="174764" bIns="174764" numCol="1" spcCol="1270" anchor="ctr" anchorCtr="0">
                <a:noAutofit/>
              </a:bodyPr>
              <a:lstStyle/>
              <a:p>
                <a:pPr marL="0" marR="0" lvl="0" indent="0" algn="ctr" defTabSz="1289050" rtl="0" eaLnBrk="1" fontAlgn="auto" latinLnBrk="0" hangingPunct="1">
                  <a:lnSpc>
                    <a:spcPct val="100000"/>
                  </a:lnSpc>
                  <a:spcBef>
                    <a:spcPct val="0"/>
                  </a:spcBef>
                  <a:spcAft>
                    <a:spcPct val="35000"/>
                  </a:spcAft>
                  <a:buClrTx/>
                  <a:buSzTx/>
                  <a:buFontTx/>
                  <a:buNone/>
                  <a:defRPr/>
                </a:pPr>
                <a:endParaRPr kumimoji="0" lang="zh-CN" altLang="en-US" sz="2665"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5" name="文本框 21"/>
              <p:cNvSpPr txBox="1"/>
              <p:nvPr/>
            </p:nvSpPr>
            <p:spPr>
              <a:xfrm>
                <a:off x="2749021" y="1561262"/>
                <a:ext cx="1514251" cy="38964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600" b="1" dirty="0">
                    <a:solidFill>
                      <a:prstClr val="white"/>
                    </a:solidFill>
                    <a:latin typeface="微软雅黑" panose="020B0503020204020204" pitchFamily="34" charset="-122"/>
                    <a:ea typeface="微软雅黑" panose="020B0503020204020204" pitchFamily="34" charset="-122"/>
                  </a:rPr>
                  <a:t>1.0</a:t>
                </a:r>
                <a:r>
                  <a:rPr lang="zh-CN" altLang="en-US" sz="1600" b="1" dirty="0">
                    <a:solidFill>
                      <a:prstClr val="white"/>
                    </a:solidFill>
                    <a:latin typeface="微软雅黑" panose="020B0503020204020204" pitchFamily="34" charset="-122"/>
                    <a:ea typeface="微软雅黑" panose="020B0503020204020204" pitchFamily="34" charset="-122"/>
                  </a:rPr>
                  <a:t>版本：铁甲蛹</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2"/>
              <p:cNvSpPr txBox="1"/>
              <p:nvPr/>
            </p:nvSpPr>
            <p:spPr>
              <a:xfrm>
                <a:off x="4885819" y="1532932"/>
                <a:ext cx="1514251" cy="38964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600" b="1" dirty="0">
                    <a:solidFill>
                      <a:prstClr val="white"/>
                    </a:solidFill>
                    <a:latin typeface="微软雅黑" panose="020B0503020204020204" pitchFamily="34" charset="-122"/>
                    <a:ea typeface="微软雅黑" panose="020B0503020204020204" pitchFamily="34" charset="-122"/>
                  </a:rPr>
                  <a:t>2.0</a:t>
                </a:r>
                <a:r>
                  <a:rPr lang="zh-CN" altLang="en-US" sz="1600" b="1" dirty="0">
                    <a:solidFill>
                      <a:prstClr val="white"/>
                    </a:solidFill>
                    <a:latin typeface="微软雅黑" panose="020B0503020204020204" pitchFamily="34" charset="-122"/>
                    <a:ea typeface="微软雅黑" panose="020B0503020204020204" pitchFamily="34" charset="-122"/>
                  </a:rPr>
                  <a:t>版本：巴大蝴</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文本框 23"/>
              <p:cNvSpPr txBox="1"/>
              <p:nvPr/>
            </p:nvSpPr>
            <p:spPr>
              <a:xfrm>
                <a:off x="7009423" y="1545350"/>
                <a:ext cx="1514251" cy="38964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最终版本：裂空座</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0" name="任意多边形 17">
              <a:hlinkClick r:id="rId5" action="ppaction://hlinksldjump"/>
            </p:cNvPr>
            <p:cNvSpPr/>
            <p:nvPr/>
          </p:nvSpPr>
          <p:spPr>
            <a:xfrm>
              <a:off x="1076362" y="1537812"/>
              <a:ext cx="1523389" cy="739725"/>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9901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844" tIns="179844" rIns="179844" bIns="179844" numCol="1" spcCol="1270" anchor="ctr" anchorCtr="0">
              <a:noAutofit/>
            </a:bodyPr>
            <a:lstStyle/>
            <a:p>
              <a:pPr marL="0" marR="0" lvl="0" indent="0" algn="ctr" defTabSz="1333500" rtl="0" eaLnBrk="1" fontAlgn="auto" latinLnBrk="0" hangingPunct="1">
                <a:lnSpc>
                  <a:spcPct val="100000"/>
                </a:lnSpc>
                <a:spcBef>
                  <a:spcPct val="0"/>
                </a:spcBef>
                <a:spcAft>
                  <a:spcPct val="35000"/>
                </a:spcAft>
                <a:buClrTx/>
                <a:buSzTx/>
                <a:buFontTx/>
                <a:buNone/>
                <a:defRPr/>
              </a:pPr>
              <a:endParaRPr kumimoji="0" lang="zh-CN" altLang="en-US" sz="2665"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31" name="文本框 21"/>
            <p:cNvSpPr txBox="1"/>
            <p:nvPr/>
          </p:nvSpPr>
          <p:spPr>
            <a:xfrm>
              <a:off x="1080931" y="1730487"/>
              <a:ext cx="1514251" cy="3153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dirty="0">
                  <a:solidFill>
                    <a:prstClr val="white"/>
                  </a:solidFill>
                  <a:latin typeface="微软雅黑" panose="020B0503020204020204" pitchFamily="34" charset="-122"/>
                  <a:ea typeface="微软雅黑" panose="020B0503020204020204" pitchFamily="34" charset="-122"/>
                </a:rPr>
                <a:t>初始版本：绿毛虫</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58" name="组合 57"/>
          <p:cNvGrpSpPr/>
          <p:nvPr/>
        </p:nvGrpSpPr>
        <p:grpSpPr>
          <a:xfrm>
            <a:off x="406276" y="1012004"/>
            <a:ext cx="1055336" cy="1003990"/>
            <a:chOff x="301216" y="1036125"/>
            <a:chExt cx="1467268" cy="1460444"/>
          </a:xfrm>
        </p:grpSpPr>
        <p:sp>
          <p:nvSpPr>
            <p:cNvPr id="56" name="任意多边形 38"/>
            <p:cNvSpPr/>
            <p:nvPr/>
          </p:nvSpPr>
          <p:spPr>
            <a:xfrm rot="2431848">
              <a:off x="301216" y="1036125"/>
              <a:ext cx="1467268" cy="1460444"/>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rgbClr val="002060"/>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501445" tIns="575655" rIns="501445" bIns="614747" numCol="1" spcCol="953"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defRPr/>
              </a:pPr>
              <a:endParaRPr kumimoji="0" lang="en-US" sz="4135"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609383" y="1333420"/>
              <a:ext cx="850392" cy="837221"/>
            </a:xfrm>
            <a:prstGeom prst="ellipse">
              <a:avLst/>
            </a:prstGeom>
            <a:solidFill>
              <a:srgbClr val="FAFAFA"/>
            </a:solidFill>
            <a:ln w="10160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457200">
                <a:defRPr/>
              </a:pPr>
              <a:r>
                <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rPr>
                <a:t>奖惩机制</a:t>
              </a: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402446" y="3314584"/>
            <a:ext cx="1055336" cy="1003990"/>
            <a:chOff x="301216" y="1036125"/>
            <a:chExt cx="1467268" cy="1460444"/>
          </a:xfrm>
        </p:grpSpPr>
        <p:sp>
          <p:nvSpPr>
            <p:cNvPr id="66" name="任意多边形 38"/>
            <p:cNvSpPr/>
            <p:nvPr/>
          </p:nvSpPr>
          <p:spPr>
            <a:xfrm rot="2431848">
              <a:off x="301216" y="1036125"/>
              <a:ext cx="1467268" cy="1460444"/>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rgbClr val="990100"/>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501445" tIns="575655" rIns="501445" bIns="614747" numCol="1" spcCol="953"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defRPr/>
              </a:pPr>
              <a:endParaRPr kumimoji="0" lang="en-US" sz="4135"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67" name="椭圆 66"/>
            <p:cNvSpPr/>
            <p:nvPr/>
          </p:nvSpPr>
          <p:spPr>
            <a:xfrm>
              <a:off x="609383" y="1333420"/>
              <a:ext cx="850392" cy="837221"/>
            </a:xfrm>
            <a:prstGeom prst="ellipse">
              <a:avLst/>
            </a:prstGeom>
            <a:solidFill>
              <a:srgbClr val="FAFAFA"/>
            </a:solidFill>
            <a:ln w="10160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w="18415" cmpd="sng">
                    <a:noFill/>
                    <a:prstDash val="solid"/>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结构</a:t>
              </a:r>
              <a:endParaRPr kumimoji="0" lang="en-US" altLang="zh-CN" sz="1600" b="1" i="0" u="none" strike="noStrike" kern="0" cap="none" spc="0" normalizeH="0" baseline="0" noProof="0" dirty="0">
                <a:ln w="18415" cmpd="sng">
                  <a:noFill/>
                  <a:prstDash val="solid"/>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8" name="组合 67"/>
          <p:cNvGrpSpPr/>
          <p:nvPr/>
        </p:nvGrpSpPr>
        <p:grpSpPr>
          <a:xfrm>
            <a:off x="405106" y="2163294"/>
            <a:ext cx="1055336" cy="1003990"/>
            <a:chOff x="301216" y="1036125"/>
            <a:chExt cx="1467268" cy="1460444"/>
          </a:xfrm>
        </p:grpSpPr>
        <p:sp>
          <p:nvSpPr>
            <p:cNvPr id="69" name="任意多边形 38"/>
            <p:cNvSpPr/>
            <p:nvPr/>
          </p:nvSpPr>
          <p:spPr>
            <a:xfrm rot="2431848">
              <a:off x="301216" y="1036125"/>
              <a:ext cx="1467268" cy="1460444"/>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accent6">
                <a:lumMod val="75000"/>
              </a:schemeClr>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501445" tIns="575655" rIns="501445" bIns="614747" numCol="1" spcCol="953"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defRPr/>
              </a:pPr>
              <a:endParaRPr kumimoji="0" lang="en-US" sz="4135"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70" name="椭圆 69"/>
            <p:cNvSpPr/>
            <p:nvPr/>
          </p:nvSpPr>
          <p:spPr>
            <a:xfrm>
              <a:off x="609383" y="1333420"/>
              <a:ext cx="850392" cy="837221"/>
            </a:xfrm>
            <a:prstGeom prst="ellipse">
              <a:avLst/>
            </a:prstGeom>
            <a:solidFill>
              <a:srgbClr val="FAFAFA"/>
            </a:solidFill>
            <a:ln w="10160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w="18415" cmpd="sng">
                    <a:noFill/>
                    <a:prstDash val="solid"/>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表现</a:t>
              </a:r>
              <a:endParaRPr kumimoji="0" lang="en-US" altLang="zh-CN" sz="1600" b="1" i="0" u="none" strike="noStrike" kern="0" cap="none" spc="0" normalizeH="0" baseline="0" noProof="0" dirty="0">
                <a:ln w="18415" cmpd="sng">
                  <a:noFill/>
                  <a:prstDash val="solid"/>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4" name="组合 73"/>
          <p:cNvGrpSpPr/>
          <p:nvPr/>
        </p:nvGrpSpPr>
        <p:grpSpPr>
          <a:xfrm>
            <a:off x="405691" y="4465813"/>
            <a:ext cx="1055336" cy="1003990"/>
            <a:chOff x="301216" y="1036125"/>
            <a:chExt cx="1467268" cy="1460444"/>
          </a:xfrm>
        </p:grpSpPr>
        <p:sp>
          <p:nvSpPr>
            <p:cNvPr id="75" name="任意多边形 38"/>
            <p:cNvSpPr/>
            <p:nvPr/>
          </p:nvSpPr>
          <p:spPr>
            <a:xfrm rot="2431848">
              <a:off x="301216" y="1036125"/>
              <a:ext cx="1467268" cy="1460444"/>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tx1">
                <a:lumMod val="75000"/>
                <a:lumOff val="25000"/>
              </a:schemeClr>
            </a:solidFill>
            <a:ln w="38100" cap="flat" cmpd="sng" algn="ctr">
              <a:noFill/>
              <a:prstDash val="solid"/>
            </a:ln>
            <a:effectLst/>
            <a:scene3d>
              <a:camera prst="orthographicFront">
                <a:rot lat="0" lon="0" rev="0"/>
              </a:camera>
              <a:lightRig rig="glow" dir="t">
                <a:rot lat="0" lon="0" rev="4800000"/>
              </a:lightRig>
            </a:scene3d>
            <a:sp3d prstMaterial="matte">
              <a:bevelT w="127000" h="19050"/>
            </a:sp3d>
          </p:spPr>
          <p:txBody>
            <a:bodyPr spcFirstLastPara="0" vert="horz" wrap="square" lIns="501445" tIns="575655" rIns="501445" bIns="614747" numCol="1" spcCol="953"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defRPr/>
              </a:pPr>
              <a:endParaRPr kumimoji="0" lang="en-US" sz="4135"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76" name="椭圆 75"/>
            <p:cNvSpPr/>
            <p:nvPr/>
          </p:nvSpPr>
          <p:spPr>
            <a:xfrm>
              <a:off x="609383" y="1333420"/>
              <a:ext cx="850392" cy="837221"/>
            </a:xfrm>
            <a:prstGeom prst="ellipse">
              <a:avLst/>
            </a:prstGeom>
            <a:solidFill>
              <a:srgbClr val="FAFAFA"/>
            </a:solidFill>
            <a:ln w="101600" cap="flat" cmpd="sng" algn="ctr">
              <a:solidFill>
                <a:schemeClr val="bg1">
                  <a:lumMod val="65000"/>
                </a:schemeClr>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457200">
                <a:defRPr/>
              </a:pPr>
              <a:r>
                <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rPr>
                <a:t>改进思路</a:t>
              </a: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77" name="文本框 76"/>
          <p:cNvSpPr txBox="1"/>
          <p:nvPr/>
        </p:nvSpPr>
        <p:spPr>
          <a:xfrm>
            <a:off x="2167682" y="1216381"/>
            <a:ext cx="1637238" cy="646331"/>
          </a:xfrm>
          <a:prstGeom prst="rect">
            <a:avLst/>
          </a:prstGeom>
          <a:noFill/>
        </p:spPr>
        <p:txBody>
          <a:bodyPr wrap="square">
            <a:spAutoFit/>
          </a:bodyPr>
          <a:lstStyle/>
          <a:p>
            <a:pPr algn="ctr"/>
            <a:r>
              <a:rPr lang="zh-CN" altLang="en-US" dirty="0"/>
              <a:t>吃到果子</a:t>
            </a:r>
            <a:r>
              <a:rPr lang="en-US" altLang="zh-CN" dirty="0"/>
              <a:t>+1</a:t>
            </a:r>
            <a:endParaRPr lang="en-US" altLang="zh-CN" dirty="0"/>
          </a:p>
          <a:p>
            <a:r>
              <a:rPr lang="zh-CN" altLang="en-US" dirty="0"/>
              <a:t>撞墙</a:t>
            </a:r>
            <a:r>
              <a:rPr lang="en-US" altLang="zh-CN" dirty="0"/>
              <a:t>/</a:t>
            </a:r>
            <a:r>
              <a:rPr lang="zh-CN" altLang="en-US" dirty="0"/>
              <a:t>撞自己</a:t>
            </a:r>
            <a:r>
              <a:rPr lang="en-US" altLang="zh-CN" dirty="0"/>
              <a:t>-1</a:t>
            </a:r>
            <a:endParaRPr lang="zh-CN" altLang="en-US" dirty="0"/>
          </a:p>
        </p:txBody>
      </p:sp>
      <p:sp>
        <p:nvSpPr>
          <p:cNvPr id="79" name="文本框 78"/>
          <p:cNvSpPr txBox="1"/>
          <p:nvPr/>
        </p:nvSpPr>
        <p:spPr>
          <a:xfrm>
            <a:off x="2134161" y="2544662"/>
            <a:ext cx="1817766" cy="369332"/>
          </a:xfrm>
          <a:prstGeom prst="rect">
            <a:avLst/>
          </a:prstGeom>
          <a:noFill/>
        </p:spPr>
        <p:txBody>
          <a:bodyPr wrap="square">
            <a:spAutoFit/>
          </a:bodyPr>
          <a:lstStyle/>
          <a:p>
            <a:r>
              <a:rPr lang="zh-CN" altLang="en-US" dirty="0"/>
              <a:t>小范围内转圈圈</a:t>
            </a:r>
            <a:endParaRPr lang="zh-CN" altLang="en-US" dirty="0"/>
          </a:p>
        </p:txBody>
      </p:sp>
      <p:sp>
        <p:nvSpPr>
          <p:cNvPr id="80" name="文本框 79"/>
          <p:cNvSpPr txBox="1"/>
          <p:nvPr/>
        </p:nvSpPr>
        <p:spPr>
          <a:xfrm>
            <a:off x="2597536" y="3622071"/>
            <a:ext cx="697197" cy="369332"/>
          </a:xfrm>
          <a:prstGeom prst="rect">
            <a:avLst/>
          </a:prstGeom>
          <a:noFill/>
        </p:spPr>
        <p:txBody>
          <a:bodyPr wrap="square">
            <a:spAutoFit/>
          </a:bodyPr>
          <a:lstStyle/>
          <a:p>
            <a:r>
              <a:rPr lang="en-US" altLang="zh-CN" dirty="0"/>
              <a:t>MLP</a:t>
            </a:r>
            <a:endParaRPr lang="zh-CN" altLang="en-US" dirty="0"/>
          </a:p>
        </p:txBody>
      </p:sp>
      <p:sp>
        <p:nvSpPr>
          <p:cNvPr id="82" name="文本框 81"/>
          <p:cNvSpPr txBox="1"/>
          <p:nvPr/>
        </p:nvSpPr>
        <p:spPr>
          <a:xfrm>
            <a:off x="4254287" y="1218931"/>
            <a:ext cx="2715254" cy="646331"/>
          </a:xfrm>
          <a:prstGeom prst="rect">
            <a:avLst/>
          </a:prstGeom>
          <a:noFill/>
        </p:spPr>
        <p:txBody>
          <a:bodyPr wrap="square">
            <a:spAutoFit/>
          </a:bodyPr>
          <a:lstStyle/>
          <a:p>
            <a:pPr algn="ctr"/>
            <a:r>
              <a:rPr lang="zh-CN" altLang="en-US" dirty="0"/>
              <a:t>初始阶段优化奖惩机制</a:t>
            </a:r>
            <a:endParaRPr lang="en-US" altLang="zh-CN" dirty="0"/>
          </a:p>
          <a:p>
            <a:pPr algn="ctr"/>
            <a:r>
              <a:rPr lang="zh-CN" altLang="en-US" dirty="0"/>
              <a:t>无效步长过多给予惩罚</a:t>
            </a:r>
            <a:endParaRPr lang="zh-CN" altLang="en-US" dirty="0"/>
          </a:p>
        </p:txBody>
      </p:sp>
      <p:cxnSp>
        <p:nvCxnSpPr>
          <p:cNvPr id="90" name="直接连接符 89"/>
          <p:cNvCxnSpPr/>
          <p:nvPr/>
        </p:nvCxnSpPr>
        <p:spPr>
          <a:xfrm>
            <a:off x="4279024" y="1067945"/>
            <a:ext cx="0" cy="44561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6859664" y="1067945"/>
            <a:ext cx="0" cy="44561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9419984" y="1067945"/>
            <a:ext cx="0" cy="4456197"/>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94" name="文本框 93"/>
          <p:cNvSpPr txBox="1"/>
          <p:nvPr/>
        </p:nvSpPr>
        <p:spPr>
          <a:xfrm>
            <a:off x="2035707" y="4599215"/>
            <a:ext cx="2011680" cy="646331"/>
          </a:xfrm>
          <a:prstGeom prst="rect">
            <a:avLst/>
          </a:prstGeom>
          <a:noFill/>
        </p:spPr>
        <p:txBody>
          <a:bodyPr wrap="square">
            <a:spAutoFit/>
          </a:bodyPr>
          <a:lstStyle/>
          <a:p>
            <a:pPr algn="ctr"/>
            <a:r>
              <a:rPr lang="zh-CN" altLang="en-US" dirty="0"/>
              <a:t>改变蛇头蛇尾颜色</a:t>
            </a:r>
            <a:endParaRPr lang="en-US" altLang="zh-CN" dirty="0"/>
          </a:p>
          <a:p>
            <a:pPr algn="ctr"/>
            <a:r>
              <a:rPr lang="zh-CN" altLang="en-US" dirty="0"/>
              <a:t>升级奖惩机制</a:t>
            </a:r>
            <a:endParaRPr lang="zh-CN" altLang="en-US" dirty="0"/>
          </a:p>
        </p:txBody>
      </p:sp>
      <p:sp>
        <p:nvSpPr>
          <p:cNvPr id="95" name="文本框 94"/>
          <p:cNvSpPr txBox="1"/>
          <p:nvPr/>
        </p:nvSpPr>
        <p:spPr>
          <a:xfrm>
            <a:off x="4627851" y="2469890"/>
            <a:ext cx="1961865" cy="645160"/>
          </a:xfrm>
          <a:prstGeom prst="rect">
            <a:avLst/>
          </a:prstGeom>
          <a:noFill/>
        </p:spPr>
        <p:txBody>
          <a:bodyPr wrap="square">
            <a:spAutoFit/>
          </a:bodyPr>
          <a:lstStyle/>
          <a:p>
            <a:pPr algn="ctr"/>
            <a:r>
              <a:rPr lang="zh-CN" altLang="en-US" dirty="0"/>
              <a:t>长度</a:t>
            </a:r>
            <a:r>
              <a:rPr lang="zh-CN" altLang="en-US" dirty="0"/>
              <a:t>成长至</a:t>
            </a:r>
            <a:r>
              <a:rPr lang="en-US" altLang="zh-CN" dirty="0"/>
              <a:t>40-50</a:t>
            </a:r>
            <a:r>
              <a:rPr lang="zh-CN" altLang="en-US" dirty="0"/>
              <a:t>后依旧转圈圈</a:t>
            </a:r>
            <a:endParaRPr lang="zh-CN" altLang="en-US" dirty="0"/>
          </a:p>
        </p:txBody>
      </p:sp>
      <p:sp>
        <p:nvSpPr>
          <p:cNvPr id="96" name="文本框 95"/>
          <p:cNvSpPr txBox="1"/>
          <p:nvPr/>
        </p:nvSpPr>
        <p:spPr>
          <a:xfrm>
            <a:off x="5263316" y="3631913"/>
            <a:ext cx="697197" cy="369332"/>
          </a:xfrm>
          <a:prstGeom prst="rect">
            <a:avLst/>
          </a:prstGeom>
          <a:noFill/>
        </p:spPr>
        <p:txBody>
          <a:bodyPr wrap="square">
            <a:spAutoFit/>
          </a:bodyPr>
          <a:lstStyle/>
          <a:p>
            <a:r>
              <a:rPr lang="en-US" altLang="zh-CN" dirty="0"/>
              <a:t>MLP</a:t>
            </a:r>
            <a:endParaRPr lang="zh-CN" altLang="en-US" dirty="0"/>
          </a:p>
        </p:txBody>
      </p:sp>
      <p:sp>
        <p:nvSpPr>
          <p:cNvPr id="97" name="文本框 96"/>
          <p:cNvSpPr txBox="1"/>
          <p:nvPr/>
        </p:nvSpPr>
        <p:spPr>
          <a:xfrm>
            <a:off x="4747521" y="4605873"/>
            <a:ext cx="1579843" cy="646331"/>
          </a:xfrm>
          <a:prstGeom prst="rect">
            <a:avLst/>
          </a:prstGeom>
          <a:noFill/>
        </p:spPr>
        <p:txBody>
          <a:bodyPr wrap="square">
            <a:spAutoFit/>
          </a:bodyPr>
          <a:lstStyle/>
          <a:p>
            <a:pPr algn="ctr"/>
            <a:r>
              <a:rPr lang="zh-CN" altLang="en-US" dirty="0"/>
              <a:t>更改结构</a:t>
            </a:r>
            <a:endParaRPr lang="en-US" altLang="zh-CN" dirty="0"/>
          </a:p>
          <a:p>
            <a:r>
              <a:rPr lang="zh-CN" altLang="en-US" dirty="0"/>
              <a:t>优化蛇身颜色</a:t>
            </a:r>
            <a:endParaRPr lang="zh-CN" altLang="en-US" dirty="0"/>
          </a:p>
        </p:txBody>
      </p:sp>
      <p:sp>
        <p:nvSpPr>
          <p:cNvPr id="98" name="文本框 97"/>
          <p:cNvSpPr txBox="1"/>
          <p:nvPr/>
        </p:nvSpPr>
        <p:spPr>
          <a:xfrm>
            <a:off x="7743603" y="3631913"/>
            <a:ext cx="697197" cy="369332"/>
          </a:xfrm>
          <a:prstGeom prst="rect">
            <a:avLst/>
          </a:prstGeom>
          <a:noFill/>
        </p:spPr>
        <p:txBody>
          <a:bodyPr wrap="square">
            <a:spAutoFit/>
          </a:bodyPr>
          <a:lstStyle/>
          <a:p>
            <a:r>
              <a:rPr lang="en-US" altLang="zh-CN" dirty="0"/>
              <a:t>CNN</a:t>
            </a:r>
            <a:endParaRPr lang="zh-CN" altLang="en-US" dirty="0"/>
          </a:p>
        </p:txBody>
      </p:sp>
      <p:sp>
        <p:nvSpPr>
          <p:cNvPr id="99" name="文本框 98"/>
          <p:cNvSpPr txBox="1"/>
          <p:nvPr/>
        </p:nvSpPr>
        <p:spPr>
          <a:xfrm>
            <a:off x="6782197" y="1309058"/>
            <a:ext cx="2715254" cy="369332"/>
          </a:xfrm>
          <a:prstGeom prst="rect">
            <a:avLst/>
          </a:prstGeom>
          <a:noFill/>
        </p:spPr>
        <p:txBody>
          <a:bodyPr wrap="square">
            <a:spAutoFit/>
          </a:bodyPr>
          <a:lstStyle/>
          <a:p>
            <a:pPr algn="ctr"/>
            <a:r>
              <a:rPr lang="zh-CN" altLang="en-US" dirty="0"/>
              <a:t>同</a:t>
            </a:r>
            <a:r>
              <a:rPr lang="en-US" altLang="zh-CN" dirty="0"/>
              <a:t>1.0</a:t>
            </a:r>
            <a:r>
              <a:rPr lang="zh-CN" altLang="en-US" dirty="0"/>
              <a:t>版本</a:t>
            </a:r>
            <a:endParaRPr lang="zh-CN" altLang="en-US" dirty="0"/>
          </a:p>
        </p:txBody>
      </p:sp>
      <p:sp>
        <p:nvSpPr>
          <p:cNvPr id="100" name="文本框 99"/>
          <p:cNvSpPr txBox="1"/>
          <p:nvPr/>
        </p:nvSpPr>
        <p:spPr>
          <a:xfrm>
            <a:off x="7212936" y="2458598"/>
            <a:ext cx="1817766" cy="645160"/>
          </a:xfrm>
          <a:prstGeom prst="rect">
            <a:avLst/>
          </a:prstGeom>
          <a:noFill/>
        </p:spPr>
        <p:txBody>
          <a:bodyPr wrap="square">
            <a:spAutoFit/>
          </a:bodyPr>
          <a:lstStyle/>
          <a:p>
            <a:pPr algn="ctr"/>
            <a:r>
              <a:rPr lang="zh-CN" altLang="en-US" dirty="0"/>
              <a:t>长度最终</a:t>
            </a:r>
            <a:r>
              <a:rPr lang="zh-CN" altLang="en-US" dirty="0"/>
              <a:t>成长至</a:t>
            </a:r>
            <a:r>
              <a:rPr lang="en-US" altLang="zh-CN" dirty="0"/>
              <a:t>50-80</a:t>
            </a:r>
            <a:endParaRPr lang="zh-CN" altLang="en-US" dirty="0"/>
          </a:p>
        </p:txBody>
      </p:sp>
      <p:sp>
        <p:nvSpPr>
          <p:cNvPr id="101" name="文本框 100"/>
          <p:cNvSpPr txBox="1"/>
          <p:nvPr/>
        </p:nvSpPr>
        <p:spPr>
          <a:xfrm>
            <a:off x="7404387" y="4744372"/>
            <a:ext cx="1579843" cy="369332"/>
          </a:xfrm>
          <a:prstGeom prst="rect">
            <a:avLst/>
          </a:prstGeom>
          <a:noFill/>
        </p:spPr>
        <p:txBody>
          <a:bodyPr wrap="square">
            <a:spAutoFit/>
          </a:bodyPr>
          <a:lstStyle/>
          <a:p>
            <a:pPr algn="ctr"/>
            <a:r>
              <a:rPr lang="zh-CN" altLang="en-US" dirty="0"/>
              <a:t>固定随机种子</a:t>
            </a:r>
            <a:endParaRPr lang="zh-CN" altLang="en-US" dirty="0"/>
          </a:p>
        </p:txBody>
      </p:sp>
      <p:sp>
        <p:nvSpPr>
          <p:cNvPr id="102" name="文本框 101"/>
          <p:cNvSpPr txBox="1"/>
          <p:nvPr/>
        </p:nvSpPr>
        <p:spPr>
          <a:xfrm>
            <a:off x="9374019" y="1329333"/>
            <a:ext cx="2715254" cy="369332"/>
          </a:xfrm>
          <a:prstGeom prst="rect">
            <a:avLst/>
          </a:prstGeom>
          <a:noFill/>
        </p:spPr>
        <p:txBody>
          <a:bodyPr wrap="square">
            <a:spAutoFit/>
          </a:bodyPr>
          <a:lstStyle/>
          <a:p>
            <a:pPr algn="ctr"/>
            <a:r>
              <a:rPr lang="zh-CN" altLang="en-US" dirty="0"/>
              <a:t>同</a:t>
            </a:r>
            <a:r>
              <a:rPr lang="en-US" altLang="zh-CN" dirty="0"/>
              <a:t>2.0</a:t>
            </a:r>
            <a:r>
              <a:rPr lang="zh-CN" altLang="en-US" dirty="0"/>
              <a:t>版本</a:t>
            </a:r>
            <a:endParaRPr lang="zh-CN" altLang="en-US" dirty="0"/>
          </a:p>
        </p:txBody>
      </p:sp>
      <p:sp>
        <p:nvSpPr>
          <p:cNvPr id="103" name="文本框 102"/>
          <p:cNvSpPr txBox="1"/>
          <p:nvPr/>
        </p:nvSpPr>
        <p:spPr>
          <a:xfrm>
            <a:off x="9845746" y="2445794"/>
            <a:ext cx="1817766" cy="645160"/>
          </a:xfrm>
          <a:prstGeom prst="rect">
            <a:avLst/>
          </a:prstGeom>
          <a:noFill/>
        </p:spPr>
        <p:txBody>
          <a:bodyPr wrap="square">
            <a:spAutoFit/>
          </a:bodyPr>
          <a:lstStyle/>
          <a:p>
            <a:pPr algn="ctr"/>
            <a:r>
              <a:rPr lang="zh-CN" altLang="en-US" dirty="0"/>
              <a:t>长度最终</a:t>
            </a:r>
            <a:r>
              <a:rPr lang="zh-CN" altLang="en-US" dirty="0"/>
              <a:t>成长至</a:t>
            </a:r>
            <a:r>
              <a:rPr lang="en-US" altLang="zh-CN" dirty="0"/>
              <a:t>110</a:t>
            </a:r>
            <a:r>
              <a:rPr lang="zh-CN" altLang="en-US" dirty="0"/>
              <a:t>以上</a:t>
            </a:r>
            <a:endParaRPr lang="zh-CN" altLang="en-US" dirty="0"/>
          </a:p>
        </p:txBody>
      </p:sp>
      <p:sp>
        <p:nvSpPr>
          <p:cNvPr id="104" name="文本框 103"/>
          <p:cNvSpPr txBox="1"/>
          <p:nvPr/>
        </p:nvSpPr>
        <p:spPr>
          <a:xfrm>
            <a:off x="10414030" y="3631913"/>
            <a:ext cx="697197" cy="369332"/>
          </a:xfrm>
          <a:prstGeom prst="rect">
            <a:avLst/>
          </a:prstGeom>
          <a:noFill/>
        </p:spPr>
        <p:txBody>
          <a:bodyPr wrap="square">
            <a:spAutoFit/>
          </a:bodyPr>
          <a:lstStyle/>
          <a:p>
            <a:r>
              <a:rPr lang="en-US" altLang="zh-CN" dirty="0"/>
              <a:t>CNN</a:t>
            </a:r>
            <a:endParaRPr lang="zh-CN" altLang="en-US" dirty="0"/>
          </a:p>
        </p:txBody>
      </p:sp>
      <p:sp>
        <p:nvSpPr>
          <p:cNvPr id="105" name="文本框 104"/>
          <p:cNvSpPr txBox="1"/>
          <p:nvPr/>
        </p:nvSpPr>
        <p:spPr>
          <a:xfrm>
            <a:off x="9845746" y="4744372"/>
            <a:ext cx="1579843" cy="369332"/>
          </a:xfrm>
          <a:prstGeom prst="rect">
            <a:avLst/>
          </a:prstGeom>
          <a:noFill/>
        </p:spPr>
        <p:txBody>
          <a:bodyPr wrap="square">
            <a:spAutoFit/>
          </a:bodyPr>
          <a:lstStyle/>
          <a:p>
            <a:pPr algn="ctr"/>
            <a:r>
              <a:rPr lang="en-US" altLang="zh-CN" dirty="0"/>
              <a:t>/</a:t>
            </a:r>
            <a:endParaRPr lang="zh-CN" altLang="en-US"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6"/>
          <p:cNvSpPr>
            <a:spLocks noChangeArrowheads="1"/>
          </p:cNvSpPr>
          <p:nvPr/>
        </p:nvSpPr>
        <p:spPr bwMode="auto">
          <a:xfrm>
            <a:off x="634918" y="237124"/>
            <a:ext cx="2298059"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effectLst/>
                <a:uLnTx/>
                <a:uFillTx/>
                <a:ea typeface="微软雅黑" panose="020B0503020204020204" pitchFamily="34" charset="-122"/>
                <a:cs typeface="+mn-cs"/>
                <a:sym typeface="Calibri" panose="020F0502020204030204" pitchFamily="34" charset="0"/>
              </a:rPr>
              <a:t>策略与表现</a:t>
            </a:r>
            <a:endParaRPr kumimoji="0" lang="zh-CN" altLang="en-US" sz="32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Calibri" panose="020F0502020204030204" pitchFamily="34" charset="0"/>
            </a:endParaRPr>
          </a:p>
        </p:txBody>
      </p:sp>
      <p:sp>
        <p:nvSpPr>
          <p:cNvPr id="41" name="等腰三角形 47"/>
          <p:cNvSpPr>
            <a:spLocks noChangeArrowheads="1"/>
          </p:cNvSpPr>
          <p:nvPr/>
        </p:nvSpPr>
        <p:spPr bwMode="auto">
          <a:xfrm rot="5400000">
            <a:off x="-53049" y="209721"/>
            <a:ext cx="774879" cy="668780"/>
          </a:xfrm>
          <a:prstGeom prst="triangle">
            <a:avLst>
              <a:gd name="adj" fmla="val 50000"/>
            </a:avLst>
          </a:prstGeom>
          <a:solidFill>
            <a:srgbClr val="990100"/>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2" name="图片 41">
            <a:hlinkClick r:id="rId1" action="ppaction://hlinksldjump"/>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095885" y="199138"/>
            <a:ext cx="824090" cy="827554"/>
          </a:xfrm>
          <a:prstGeom prst="rect">
            <a:avLst/>
          </a:prstGeom>
        </p:spPr>
      </p:pic>
      <p:sp>
        <p:nvSpPr>
          <p:cNvPr id="2" name="椭圆 1"/>
          <p:cNvSpPr/>
          <p:nvPr/>
        </p:nvSpPr>
        <p:spPr>
          <a:xfrm>
            <a:off x="3073129" y="2434942"/>
            <a:ext cx="796286" cy="826574"/>
          </a:xfrm>
          <a:prstGeom prst="ellipse">
            <a:avLst/>
          </a:prstGeom>
          <a:solidFill>
            <a:srgbClr val="9901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HK"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5" name="直接连接符 4"/>
          <p:cNvCxnSpPr/>
          <p:nvPr/>
        </p:nvCxnSpPr>
        <p:spPr>
          <a:xfrm flipV="1">
            <a:off x="1387790" y="2914569"/>
            <a:ext cx="1685339" cy="470035"/>
          </a:xfrm>
          <a:prstGeom prst="line">
            <a:avLst/>
          </a:prstGeom>
          <a:ln w="28575">
            <a:solidFill>
              <a:srgbClr val="9901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77087" y="4728682"/>
            <a:ext cx="1272503" cy="804061"/>
          </a:xfrm>
          <a:prstGeom prst="line">
            <a:avLst/>
          </a:prstGeom>
          <a:ln w="28575">
            <a:solidFill>
              <a:srgbClr val="990100"/>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3352692" y="1313382"/>
            <a:ext cx="8402428" cy="771539"/>
            <a:chOff x="4012555" y="1375083"/>
            <a:chExt cx="5516463" cy="771540"/>
          </a:xfrm>
        </p:grpSpPr>
        <p:sp>
          <p:nvSpPr>
            <p:cNvPr id="9" name="矩形 8"/>
            <p:cNvSpPr/>
            <p:nvPr/>
          </p:nvSpPr>
          <p:spPr>
            <a:xfrm>
              <a:off x="4012556" y="1729714"/>
              <a:ext cx="5516462" cy="416909"/>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设置范围大小为</a:t>
              </a:r>
              <a:r>
                <a:rPr kumimoji="0" lang="en-US" altLang="zh-CN"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12×12</a:t>
              </a:r>
              <a:r>
                <a:rPr kumimoji="0" lang="zh-CN" altLang="en-US"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，蛇为绿色，初始总长度为</a:t>
              </a:r>
              <a:r>
                <a:rPr kumimoji="0" lang="en-US" altLang="zh-CN"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3</a:t>
              </a:r>
              <a:r>
                <a:rPr kumimoji="0" lang="zh-CN" altLang="en-US"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（蛇头</a:t>
              </a:r>
              <a:r>
                <a:rPr kumimoji="0" lang="en-US" altLang="zh-CN"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a:t>
              </a:r>
              <a:r>
                <a:rPr kumimoji="0" lang="zh-CN" altLang="en-US"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，蛇身</a:t>
              </a:r>
              <a:r>
                <a:rPr kumimoji="0" lang="en-US" altLang="zh-CN"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a:t>
              </a:r>
              <a:r>
                <a:rPr kumimoji="0" lang="zh-CN" altLang="en-US"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，蛇尾</a:t>
              </a:r>
              <a:r>
                <a:rPr kumimoji="0" lang="en-US" altLang="zh-CN"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a:t>
              </a:r>
              <a:r>
                <a:rPr kumimoji="0" lang="zh-CN" altLang="en-US"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endParaRPr kumimoji="0" lang="en-US" altLang="zh-CN"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文本框 42"/>
            <p:cNvSpPr txBox="1"/>
            <p:nvPr/>
          </p:nvSpPr>
          <p:spPr>
            <a:xfrm>
              <a:off x="4012555" y="1375083"/>
              <a:ext cx="2374014" cy="4001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基本设置</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0" name="Oval 5"/>
          <p:cNvSpPr>
            <a:spLocks noChangeArrowheads="1"/>
          </p:cNvSpPr>
          <p:nvPr/>
        </p:nvSpPr>
        <p:spPr bwMode="auto">
          <a:xfrm>
            <a:off x="-1507144" y="2168684"/>
            <a:ext cx="3159127" cy="3160713"/>
          </a:xfrm>
          <a:prstGeom prst="ellipse">
            <a:avLst/>
          </a:prstGeom>
          <a:solidFill>
            <a:schemeClr val="bg1">
              <a:lumMod val="50000"/>
            </a:schemeClr>
          </a:solidFill>
          <a:ln w="0">
            <a:solidFill>
              <a:schemeClr val="bg1">
                <a:lumMod val="85000"/>
              </a:schemeClr>
            </a:solidFill>
            <a:prstDash val="solid"/>
            <a:round/>
          </a:ln>
        </p:spPr>
        <p:txBody>
          <a:bodyPr vert="horz" wrap="square" lIns="91440" tIns="45720" rIns="91440" bIns="45720" numCol="1" anchor="t" anchorCtr="0" compatLnSpc="1"/>
          <a:lstStyle/>
          <a:p>
            <a:endParaRPr lang="zh-CN" altLang="en-US" dirty="0"/>
          </a:p>
        </p:txBody>
      </p:sp>
      <p:sp>
        <p:nvSpPr>
          <p:cNvPr id="73" name="文本框 72"/>
          <p:cNvSpPr txBox="1"/>
          <p:nvPr/>
        </p:nvSpPr>
        <p:spPr>
          <a:xfrm>
            <a:off x="178196" y="2386699"/>
            <a:ext cx="656686" cy="2590646"/>
          </a:xfrm>
          <a:prstGeom prst="rect">
            <a:avLst/>
          </a:prstGeom>
          <a:noFill/>
        </p:spPr>
        <p:txBody>
          <a:bodyPr wrap="square" rtlCol="0">
            <a:spAutoFit/>
          </a:bodyPr>
          <a:lstStyle/>
          <a:p>
            <a:pPr>
              <a:lnSpc>
                <a:spcPct val="130000"/>
              </a:lnSpc>
            </a:pPr>
            <a:r>
              <a:rPr lang="zh-CN" altLang="en-US" sz="3200" b="1" dirty="0">
                <a:solidFill>
                  <a:schemeClr val="bg1"/>
                </a:solidFill>
                <a:latin typeface="+mj-ea"/>
                <a:ea typeface="+mj-ea"/>
              </a:rPr>
              <a:t>初始版</a:t>
            </a:r>
            <a:endParaRPr lang="en-US" altLang="zh-CN" sz="3200" b="1" dirty="0">
              <a:solidFill>
                <a:schemeClr val="bg1"/>
              </a:solidFill>
              <a:latin typeface="+mj-ea"/>
              <a:ea typeface="+mj-ea"/>
            </a:endParaRPr>
          </a:p>
          <a:p>
            <a:pPr>
              <a:lnSpc>
                <a:spcPct val="130000"/>
              </a:lnSpc>
            </a:pPr>
            <a:r>
              <a:rPr lang="zh-CN" altLang="en-US" sz="3200" b="1" dirty="0">
                <a:solidFill>
                  <a:schemeClr val="bg1"/>
                </a:solidFill>
                <a:latin typeface="+mj-ea"/>
                <a:ea typeface="+mj-ea"/>
              </a:rPr>
              <a:t>本</a:t>
            </a:r>
            <a:endParaRPr lang="en-US" altLang="zh-CN" sz="3200" b="1" dirty="0">
              <a:solidFill>
                <a:schemeClr val="bg1"/>
              </a:solidFill>
              <a:latin typeface="+mj-ea"/>
              <a:ea typeface="+mj-ea"/>
            </a:endParaRPr>
          </a:p>
        </p:txBody>
      </p:sp>
      <p:sp>
        <p:nvSpPr>
          <p:cNvPr id="79" name="椭圆 78"/>
          <p:cNvSpPr/>
          <p:nvPr/>
        </p:nvSpPr>
        <p:spPr>
          <a:xfrm>
            <a:off x="2320552" y="1401184"/>
            <a:ext cx="796286" cy="826574"/>
          </a:xfrm>
          <a:prstGeom prst="ellipse">
            <a:avLst/>
          </a:prstGeom>
          <a:solidFill>
            <a:srgbClr val="9901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HK"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80" name="直接连接符 79"/>
          <p:cNvCxnSpPr/>
          <p:nvPr/>
        </p:nvCxnSpPr>
        <p:spPr>
          <a:xfrm flipV="1">
            <a:off x="1157590" y="1814471"/>
            <a:ext cx="1270000" cy="826574"/>
          </a:xfrm>
          <a:prstGeom prst="line">
            <a:avLst/>
          </a:prstGeom>
          <a:ln w="28575">
            <a:solidFill>
              <a:srgbClr val="990100"/>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p:nvGrpSpPr>
        <p:grpSpPr>
          <a:xfrm>
            <a:off x="4032876" y="2502245"/>
            <a:ext cx="6088666" cy="715150"/>
            <a:chOff x="4012555" y="1451703"/>
            <a:chExt cx="5516463" cy="715151"/>
          </a:xfrm>
        </p:grpSpPr>
        <p:sp>
          <p:nvSpPr>
            <p:cNvPr id="84" name="矩形 83"/>
            <p:cNvSpPr/>
            <p:nvPr/>
          </p:nvSpPr>
          <p:spPr>
            <a:xfrm>
              <a:off x="4012556" y="1749944"/>
              <a:ext cx="5516462" cy="416910"/>
            </a:xfrm>
            <a:prstGeom prst="rect">
              <a:avLst/>
            </a:prstGeom>
          </p:spPr>
          <p:txBody>
            <a:bodyPr wrap="square">
              <a:spAutoFit/>
            </a:bodyPr>
            <a:lstStyle/>
            <a:p>
              <a:pPr defTabSz="457200">
                <a:lnSpc>
                  <a:spcPct val="130000"/>
                </a:lnSpc>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吃到果子</a:t>
              </a: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+1</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，撞墙</a:t>
              </a: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撞自己</a:t>
              </a: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-1</a:t>
              </a:r>
              <a:endParaRPr lang="zh-CN" altLang="en-US"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5" name="文本框 42"/>
            <p:cNvSpPr txBox="1"/>
            <p:nvPr/>
          </p:nvSpPr>
          <p:spPr>
            <a:xfrm>
              <a:off x="4012555" y="1451703"/>
              <a:ext cx="2374014" cy="4001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奖惩机制</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cxnSp>
        <p:nvCxnSpPr>
          <p:cNvPr id="86" name="直接连接符 85"/>
          <p:cNvCxnSpPr/>
          <p:nvPr/>
        </p:nvCxnSpPr>
        <p:spPr>
          <a:xfrm>
            <a:off x="1605881" y="4016248"/>
            <a:ext cx="1510957" cy="221034"/>
          </a:xfrm>
          <a:prstGeom prst="line">
            <a:avLst/>
          </a:prstGeom>
          <a:ln w="28575">
            <a:solidFill>
              <a:srgbClr val="990100"/>
            </a:solidFill>
          </a:ln>
        </p:spPr>
        <p:style>
          <a:lnRef idx="1">
            <a:schemeClr val="accent1"/>
          </a:lnRef>
          <a:fillRef idx="0">
            <a:schemeClr val="accent1"/>
          </a:fillRef>
          <a:effectRef idx="0">
            <a:schemeClr val="accent1"/>
          </a:effectRef>
          <a:fontRef idx="minor">
            <a:schemeClr val="tx1"/>
          </a:fontRef>
        </p:style>
      </p:cxnSp>
      <p:sp>
        <p:nvSpPr>
          <p:cNvPr id="88" name="椭圆 87"/>
          <p:cNvSpPr/>
          <p:nvPr/>
        </p:nvSpPr>
        <p:spPr>
          <a:xfrm>
            <a:off x="3073129" y="3923639"/>
            <a:ext cx="796286" cy="826574"/>
          </a:xfrm>
          <a:prstGeom prst="ellipse">
            <a:avLst/>
          </a:prstGeom>
          <a:solidFill>
            <a:srgbClr val="9901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HK" sz="3600" b="1" dirty="0">
                <a:solidFill>
                  <a:prstClr val="white"/>
                </a:solidFill>
                <a:latin typeface="微软雅黑" panose="020B0503020204020204" pitchFamily="34" charset="-122"/>
                <a:ea typeface="微软雅黑" panose="020B0503020204020204" pitchFamily="34" charset="-122"/>
              </a:rPr>
              <a:t>3</a:t>
            </a:r>
            <a:endParaRPr kumimoji="0" lang="zh-HK"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0" name="椭圆 89"/>
          <p:cNvSpPr/>
          <p:nvPr/>
        </p:nvSpPr>
        <p:spPr>
          <a:xfrm>
            <a:off x="2320552" y="5130713"/>
            <a:ext cx="796286" cy="826574"/>
          </a:xfrm>
          <a:prstGeom prst="ellipse">
            <a:avLst/>
          </a:prstGeom>
          <a:solidFill>
            <a:srgbClr val="9901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HK" sz="3600" b="1" dirty="0">
                <a:solidFill>
                  <a:prstClr val="white"/>
                </a:solidFill>
                <a:latin typeface="微软雅黑" panose="020B0503020204020204" pitchFamily="34" charset="-122"/>
                <a:ea typeface="微软雅黑" panose="020B0503020204020204" pitchFamily="34" charset="-122"/>
              </a:rPr>
              <a:t>4</a:t>
            </a:r>
            <a:endParaRPr kumimoji="0" lang="zh-HK"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2" name="组合 91"/>
          <p:cNvGrpSpPr/>
          <p:nvPr/>
        </p:nvGrpSpPr>
        <p:grpSpPr>
          <a:xfrm>
            <a:off x="4032876" y="3950024"/>
            <a:ext cx="6088666" cy="771539"/>
            <a:chOff x="4012555" y="1375083"/>
            <a:chExt cx="5516463" cy="771540"/>
          </a:xfrm>
        </p:grpSpPr>
        <p:sp>
          <p:nvSpPr>
            <p:cNvPr id="93" name="矩形 92"/>
            <p:cNvSpPr/>
            <p:nvPr/>
          </p:nvSpPr>
          <p:spPr>
            <a:xfrm>
              <a:off x="4012556" y="1729713"/>
              <a:ext cx="5516462" cy="416910"/>
            </a:xfrm>
            <a:prstGeom prst="rect">
              <a:avLst/>
            </a:prstGeom>
          </p:spPr>
          <p:txBody>
            <a:bodyPr wrap="square">
              <a:spAutoFit/>
            </a:bodyPr>
            <a:lstStyle/>
            <a:p>
              <a:pPr defTabSz="457200">
                <a:lnSpc>
                  <a:spcPct val="130000"/>
                </a:lnSpc>
                <a:defRPr/>
              </a:pP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MLP</a:t>
              </a:r>
              <a:endParaRPr lang="zh-CN" altLang="en-US"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4" name="文本框 42"/>
            <p:cNvSpPr txBox="1"/>
            <p:nvPr/>
          </p:nvSpPr>
          <p:spPr>
            <a:xfrm>
              <a:off x="4012555" y="1375083"/>
              <a:ext cx="2374014" cy="4001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结构</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95" name="组合 94"/>
          <p:cNvGrpSpPr/>
          <p:nvPr/>
        </p:nvGrpSpPr>
        <p:grpSpPr>
          <a:xfrm>
            <a:off x="3352692" y="5195067"/>
            <a:ext cx="6088666" cy="771539"/>
            <a:chOff x="4012555" y="1375083"/>
            <a:chExt cx="5516463" cy="771540"/>
          </a:xfrm>
        </p:grpSpPr>
        <p:sp>
          <p:nvSpPr>
            <p:cNvPr id="96" name="矩形 95"/>
            <p:cNvSpPr/>
            <p:nvPr/>
          </p:nvSpPr>
          <p:spPr>
            <a:xfrm>
              <a:off x="4012556" y="1729713"/>
              <a:ext cx="5516462" cy="416910"/>
            </a:xfrm>
            <a:prstGeom prst="rect">
              <a:avLst/>
            </a:prstGeom>
          </p:spPr>
          <p:txBody>
            <a:bodyPr wrap="square">
              <a:spAutoFit/>
            </a:bodyPr>
            <a:lstStyle/>
            <a:p>
              <a:pPr defTabSz="457200">
                <a:lnSpc>
                  <a:spcPct val="130000"/>
                </a:lnSpc>
                <a:defRPr/>
              </a:pPr>
              <a:r>
                <a:rPr lang="zh-CN" altLang="en-US" dirty="0"/>
                <a:t>蛇一直转圈圈，选择不奖也不罚的行动轨迹</a:t>
              </a:r>
              <a:endParaRPr lang="zh-CN" altLang="en-US"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7" name="文本框 42"/>
            <p:cNvSpPr txBox="1"/>
            <p:nvPr/>
          </p:nvSpPr>
          <p:spPr>
            <a:xfrm>
              <a:off x="4012555" y="1375083"/>
              <a:ext cx="2374014" cy="4001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表现</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02" name="组合 101"/>
          <p:cNvGrpSpPr/>
          <p:nvPr/>
        </p:nvGrpSpPr>
        <p:grpSpPr>
          <a:xfrm>
            <a:off x="8076932" y="2386699"/>
            <a:ext cx="10136119" cy="4272163"/>
            <a:chOff x="8076932" y="2386699"/>
            <a:chExt cx="10136119" cy="4272163"/>
          </a:xfrm>
        </p:grpSpPr>
        <p:pic>
          <p:nvPicPr>
            <p:cNvPr id="99" name="图片 98"/>
            <p:cNvPicPr>
              <a:picLocks noChangeAspect="1"/>
            </p:cNvPicPr>
            <p:nvPr/>
          </p:nvPicPr>
          <p:blipFill>
            <a:blip r:embed="rId3"/>
            <a:stretch>
              <a:fillRect/>
            </a:stretch>
          </p:blipFill>
          <p:spPr>
            <a:xfrm>
              <a:off x="8076932" y="2386699"/>
              <a:ext cx="3711171" cy="4221237"/>
            </a:xfrm>
            <a:prstGeom prst="rect">
              <a:avLst/>
            </a:prstGeom>
          </p:spPr>
        </p:pic>
        <p:sp>
          <p:nvSpPr>
            <p:cNvPr id="101" name="矩形 100"/>
            <p:cNvSpPr/>
            <p:nvPr/>
          </p:nvSpPr>
          <p:spPr>
            <a:xfrm>
              <a:off x="9215235" y="6197197"/>
              <a:ext cx="8997816" cy="461665"/>
            </a:xfrm>
            <a:prstGeom prst="rect">
              <a:avLst/>
            </a:prstGeom>
            <a:noFill/>
            <a:ln>
              <a:noFill/>
            </a:ln>
          </p:spPr>
          <p:txBody>
            <a:bodyPr wrap="square" lIns="91440" tIns="45720" rIns="91440" bIns="45720">
              <a:spAutoFit/>
            </a:bodyPr>
            <a:lstStyle/>
            <a:p>
              <a:r>
                <a:rPr lang="zh-CN" altLang="en-US"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训练次数：</a:t>
              </a:r>
              <a:r>
                <a:rPr lang="en-US" altLang="zh-CN"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10,000,000 </a:t>
              </a:r>
              <a:endParaRPr lang="en-US" altLang="zh-CN" sz="120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endParaRPr>
            </a:p>
            <a:p>
              <a:r>
                <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训练时长：</a:t>
              </a:r>
              <a:r>
                <a:rPr lang="en-US" altLang="zh-CN"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1</a:t>
              </a:r>
              <a:r>
                <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rPr>
                <a:t>小时</a:t>
              </a:r>
              <a:endParaRPr lang="zh-CN" altLang="en-US" sz="1200" cap="none" spc="0" dirty="0">
                <a:ln w="12700">
                  <a:solidFill>
                    <a:schemeClr val="accent3">
                      <a:lumMod val="20000"/>
                      <a:lumOff val="80000"/>
                    </a:schemeClr>
                  </a:solidFill>
                  <a:prstDash val="solid"/>
                </a:ln>
                <a:solidFill>
                  <a:schemeClr val="accent6">
                    <a:lumMod val="40000"/>
                    <a:lumOff val="60000"/>
                  </a:schemeClr>
                </a:solidFill>
                <a:effectLst>
                  <a:outerShdw dist="38100" dir="2640000" algn="bl" rotWithShape="0">
                    <a:schemeClr val="accent1"/>
                  </a:outerShdw>
                </a:effectLst>
              </a:endParaRPr>
            </a:p>
          </p:txBody>
        </p:sp>
      </p:grpSp>
      <p:sp>
        <p:nvSpPr>
          <p:cNvPr id="6" name="文本框 5"/>
          <p:cNvSpPr txBox="1"/>
          <p:nvPr/>
        </p:nvSpPr>
        <p:spPr>
          <a:xfrm>
            <a:off x="749934" y="3096368"/>
            <a:ext cx="824841" cy="1683822"/>
          </a:xfrm>
          <a:prstGeom prst="rect">
            <a:avLst/>
          </a:prstGeom>
          <a:noFill/>
        </p:spPr>
        <p:txBody>
          <a:bodyPr vert="eaVert" wrap="square" rtlCol="0">
            <a:spAutoFit/>
          </a:bodyPr>
          <a:lstStyle/>
          <a:p>
            <a:pPr>
              <a:lnSpc>
                <a:spcPct val="130000"/>
              </a:lnSpc>
            </a:pPr>
            <a:r>
              <a:rPr lang="zh-CN" altLang="en-US" sz="3200" b="1" dirty="0">
                <a:solidFill>
                  <a:schemeClr val="bg1"/>
                </a:solidFill>
                <a:latin typeface="+mj-ea"/>
                <a:ea typeface="+mj-ea"/>
              </a:rPr>
              <a:t>绿毛虫</a:t>
            </a:r>
            <a:endParaRPr lang="en-US" altLang="zh-CN" sz="3200" b="1" dirty="0">
              <a:solidFill>
                <a:schemeClr val="bg1"/>
              </a:solidFill>
              <a:latin typeface="+mj-ea"/>
              <a:ea typeface="+mj-ea"/>
            </a:endParaRPr>
          </a:p>
        </p:txBody>
      </p:sp>
    </p:spTree>
  </p:cSld>
  <p:clrMapOvr>
    <a:masterClrMapping/>
  </p:clrMapOvr>
  <p:transition spd="slow">
    <p:push dir="r"/>
  </p:transition>
</p:sld>
</file>

<file path=ppt/tags/tag1.xml><?xml version="1.0" encoding="utf-8"?>
<p:tagLst xmlns:p="http://schemas.openxmlformats.org/presentationml/2006/main">
  <p:tag name="KSO_WPP_MARK_KEY" val="530599f4-76fe-44d2-ab5b-f79591ea3e0e"/>
  <p:tag name="COMMONDATA" val="eyJoZGlkIjoiYTgxNzZlMjFmMzE2NDQxMDkxZGJmYmI4NWNkNzY1ZTgifQ=="/>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3F3F3F"/>
      </a:dk2>
      <a:lt2>
        <a:srgbClr val="E3DED1"/>
      </a:lt2>
      <a:accent1>
        <a:srgbClr val="00582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2428</Words>
  <Application>WPS 演示</Application>
  <PresentationFormat>宽屏</PresentationFormat>
  <Paragraphs>320</Paragraphs>
  <Slides>19</Slides>
  <Notes>19</Notes>
  <HiddenSlides>0</HiddenSlides>
  <MMClips>2</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19</vt:i4>
      </vt:variant>
    </vt:vector>
  </HeadingPairs>
  <TitlesOfParts>
    <vt:vector size="38" baseType="lpstr">
      <vt:lpstr>Arial</vt:lpstr>
      <vt:lpstr>宋体</vt:lpstr>
      <vt:lpstr>Wingdings</vt:lpstr>
      <vt:lpstr>微软雅黑</vt:lpstr>
      <vt:lpstr>Arial Black</vt:lpstr>
      <vt:lpstr>Wingdings 2</vt:lpstr>
      <vt:lpstr>幼圆</vt:lpstr>
      <vt:lpstr>Calibri</vt:lpstr>
      <vt:lpstr>Arial</vt:lpstr>
      <vt:lpstr>Calibri</vt:lpstr>
      <vt:lpstr>Helvetica Neue</vt:lpstr>
      <vt:lpstr>楷体</vt:lpstr>
      <vt:lpstr>Times New Roman</vt:lpstr>
      <vt:lpstr>Cambria Math</vt:lpstr>
      <vt:lpstr>Arial Unicode MS</vt:lpstr>
      <vt:lpstr>等线</vt:lpstr>
      <vt:lpstr>BatangChe</vt:lpstr>
      <vt:lpstr>Segoe Print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kaj 豪</cp:lastModifiedBy>
  <cp:revision>114</cp:revision>
  <dcterms:created xsi:type="dcterms:W3CDTF">2020-10-27T11:22:00Z</dcterms:created>
  <dcterms:modified xsi:type="dcterms:W3CDTF">2025-04-21T01:36:13Z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E2D9279C97DC424A969563C5EA960C9C_12</vt:lpwstr>
  </property>
  <property fmtid="{D5CDD505-2E9C-101B-9397-08002B2CF9AE}" pid="3" name="KSOProductBuildVer">
    <vt:lpwstr>2052-12.1.0.20305</vt:lpwstr>
  </property>
</Properties>
</file>